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4"/>
  </p:sldMasterIdLst>
  <p:notesMasterIdLst>
    <p:notesMasterId r:id="rId33"/>
  </p:notesMasterIdLst>
  <p:sldIdLst>
    <p:sldId id="312" r:id="rId5"/>
    <p:sldId id="311" r:id="rId6"/>
    <p:sldId id="317" r:id="rId7"/>
    <p:sldId id="326" r:id="rId8"/>
    <p:sldId id="327" r:id="rId9"/>
    <p:sldId id="330" r:id="rId10"/>
    <p:sldId id="331" r:id="rId11"/>
    <p:sldId id="329" r:id="rId12"/>
    <p:sldId id="318" r:id="rId13"/>
    <p:sldId id="315" r:id="rId14"/>
    <p:sldId id="332" r:id="rId15"/>
    <p:sldId id="322" r:id="rId16"/>
    <p:sldId id="333" r:id="rId17"/>
    <p:sldId id="345" r:id="rId18"/>
    <p:sldId id="334" r:id="rId19"/>
    <p:sldId id="346" r:id="rId20"/>
    <p:sldId id="335" r:id="rId21"/>
    <p:sldId id="336" r:id="rId22"/>
    <p:sldId id="337" r:id="rId23"/>
    <p:sldId id="338" r:id="rId24"/>
    <p:sldId id="339" r:id="rId25"/>
    <p:sldId id="340" r:id="rId26"/>
    <p:sldId id="347" r:id="rId27"/>
    <p:sldId id="343" r:id="rId28"/>
    <p:sldId id="344" r:id="rId29"/>
    <p:sldId id="341" r:id="rId30"/>
    <p:sldId id="342" r:id="rId31"/>
    <p:sldId id="348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7644E9-A530-762C-6573-FFD1BA01E904}" v="1680" dt="2024-09-10T06:35:47.068"/>
    <p1510:client id="{99151762-2E3F-1663-35E9-62A1E18F2553}" v="116" dt="2024-09-12T04:07:45.041"/>
    <p1510:client id="{F144A8CE-F50D-7F1B-354B-1A60E8E07F6F}" v="36" dt="2024-09-11T04:19:27.120"/>
  </p1510:revLst>
</p1510:revInfo>
</file>

<file path=ppt/tableStyles.xml><?xml version="1.0" encoding="utf-8"?>
<a:tblStyleLst xmlns:a="http://schemas.openxmlformats.org/drawingml/2006/main" def="{0B690CA8-16DA-4F72-8839-8A565C320A30}">
  <a:tblStyle styleId="{0B690CA8-16DA-4F72-8839-8A565C320A3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7B990B-F675-4C7D-9C71-071811A57CA7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09167CB8-B2A6-4107-A28B-CC7CD747B08D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4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sv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6281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54178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481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902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0870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4288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1495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6705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3838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2956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9843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0080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70072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2636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51045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6095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39486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46626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00706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22002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7392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1561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1396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045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6079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4808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298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97" name="Google Shape;9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6613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None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1"/>
              <a:buFont typeface="Arial"/>
              <a:buNone/>
              <a:defRPr sz="1801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8204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39791" y="168116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None/>
              <a:defRPr sz="1801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839791" y="2505076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172203" y="168116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None/>
              <a:defRPr sz="1801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4"/>
          </p:nvPr>
        </p:nvSpPr>
        <p:spPr>
          <a:xfrm>
            <a:off x="6172203" y="2505076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838204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5183190" y="987426"/>
            <a:ext cx="6172201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839791" y="2057400"/>
            <a:ext cx="3932236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1"/>
              <a:buFont typeface="Arial"/>
              <a:buNone/>
              <a:defRPr sz="14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>
            <a:spLocks noGrp="1"/>
          </p:cNvSpPr>
          <p:nvPr>
            <p:ph type="pic" idx="2"/>
          </p:nvPr>
        </p:nvSpPr>
        <p:spPr>
          <a:xfrm>
            <a:off x="5183190" y="987426"/>
            <a:ext cx="6172201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839791" y="2057400"/>
            <a:ext cx="3932236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1"/>
              <a:buFont typeface="Arial"/>
              <a:buNone/>
              <a:defRPr sz="14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sz="10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838204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 rot="5400000">
            <a:off x="3920335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6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1"/>
              <a:buFont typeface="Arial"/>
              <a:buChar char="•"/>
              <a:defRPr sz="1801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ftr" idx="11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274717" y="6408641"/>
            <a:ext cx="1616148" cy="20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ko-KR" sz="700" b="0" i="0" u="none" strike="noStrike" cap="none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rPr>
              <a:t>ⒸESTSOFT, ALL RIGHTS RESERVED.</a:t>
            </a:r>
            <a:endParaRPr sz="700" b="0" i="0" u="none" strike="noStrike" cap="none">
              <a:solidFill>
                <a:srgbClr val="BFBFB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32.sv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12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30.svg"/><Relationship Id="rId5" Type="http://schemas.openxmlformats.org/officeDocument/2006/relationships/image" Target="../media/image10.png"/><Relationship Id="rId10" Type="http://schemas.openxmlformats.org/officeDocument/2006/relationships/image" Target="../media/image29.png"/><Relationship Id="rId4" Type="http://schemas.openxmlformats.org/officeDocument/2006/relationships/image" Target="../media/image9.png"/><Relationship Id="rId9" Type="http://schemas.openxmlformats.org/officeDocument/2006/relationships/image" Target="../media/image5.svg"/><Relationship Id="rId1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33.pn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30.svg"/><Relationship Id="rId5" Type="http://schemas.openxmlformats.org/officeDocument/2006/relationships/image" Target="../media/image10.png"/><Relationship Id="rId10" Type="http://schemas.openxmlformats.org/officeDocument/2006/relationships/image" Target="../media/image29.png"/><Relationship Id="rId4" Type="http://schemas.openxmlformats.org/officeDocument/2006/relationships/image" Target="../media/image9.png"/><Relationship Id="rId9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12" Type="http://schemas.openxmlformats.org/officeDocument/2006/relationships/image" Target="../media/image3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36.jpe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38.jpe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39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0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1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2.jpe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3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5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6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12" Type="http://schemas.openxmlformats.org/officeDocument/2006/relationships/image" Target="../media/image4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7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49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0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1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2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3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6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5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3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12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../media/image5.sv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8.svg"/><Relationship Id="rId18" Type="http://schemas.openxmlformats.org/officeDocument/2006/relationships/image" Target="../media/image23.png"/><Relationship Id="rId26" Type="http://schemas.openxmlformats.org/officeDocument/2006/relationships/image" Target="../media/image12.png"/><Relationship Id="rId3" Type="http://schemas.openxmlformats.org/officeDocument/2006/relationships/image" Target="../media/image6.png"/><Relationship Id="rId21" Type="http://schemas.openxmlformats.org/officeDocument/2006/relationships/image" Target="../media/image26.svg"/><Relationship Id="rId7" Type="http://schemas.openxmlformats.org/officeDocument/2006/relationships/image" Target="../media/image3.png"/><Relationship Id="rId12" Type="http://schemas.openxmlformats.org/officeDocument/2006/relationships/image" Target="../media/image17.png"/><Relationship Id="rId17" Type="http://schemas.openxmlformats.org/officeDocument/2006/relationships/image" Target="../media/image22.svg"/><Relationship Id="rId25" Type="http://schemas.openxmlformats.org/officeDocument/2006/relationships/image" Target="../media/image30.sv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1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24" Type="http://schemas.openxmlformats.org/officeDocument/2006/relationships/image" Target="../media/image29.png"/><Relationship Id="rId5" Type="http://schemas.openxmlformats.org/officeDocument/2006/relationships/image" Target="../media/image10.png"/><Relationship Id="rId15" Type="http://schemas.openxmlformats.org/officeDocument/2006/relationships/image" Target="../media/image20.svg"/><Relationship Id="rId23" Type="http://schemas.openxmlformats.org/officeDocument/2006/relationships/image" Target="../media/image28.svg"/><Relationship Id="rId10" Type="http://schemas.openxmlformats.org/officeDocument/2006/relationships/image" Target="../media/image15.png"/><Relationship Id="rId19" Type="http://schemas.openxmlformats.org/officeDocument/2006/relationships/image" Target="../media/image24.svg"/><Relationship Id="rId4" Type="http://schemas.openxmlformats.org/officeDocument/2006/relationships/image" Target="../media/image9.png"/><Relationship Id="rId9" Type="http://schemas.openxmlformats.org/officeDocument/2006/relationships/image" Target="../media/image5.svg"/><Relationship Id="rId14" Type="http://schemas.openxmlformats.org/officeDocument/2006/relationships/image" Target="../media/image19.png"/><Relationship Id="rId22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4"/>
          <p:cNvPicPr preferRelativeResize="0"/>
          <p:nvPr/>
        </p:nvPicPr>
        <p:blipFill rotWithShape="1">
          <a:blip r:embed="rId4">
            <a:alphaModFix/>
          </a:blip>
          <a:srcRect r="1099" b="4348"/>
          <a:stretch/>
        </p:blipFill>
        <p:spPr>
          <a:xfrm>
            <a:off x="11131445" y="267026"/>
            <a:ext cx="602901" cy="14499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4731613" y="239049"/>
            <a:ext cx="2115755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ko-KR" altLang="en-US" sz="1600" b="1" dirty="0">
                <a:solidFill>
                  <a:schemeClr val="lt1"/>
                </a:solidFill>
              </a:rPr>
              <a:t>K – Digital </a:t>
            </a:r>
            <a:r>
              <a:rPr lang="ko-KR" altLang="en-US" sz="1600" b="1" err="1">
                <a:solidFill>
                  <a:schemeClr val="lt1"/>
                </a:solidFill>
              </a:rPr>
              <a:t>Training</a:t>
            </a:r>
            <a:endParaRPr lang="ko-KR" altLang="en-US" sz="1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grpSp>
        <p:nvGrpSpPr>
          <p:cNvPr id="2" name="Google Shape;91;p14">
            <a:extLst>
              <a:ext uri="{FF2B5EF4-FFF2-40B4-BE49-F238E27FC236}">
                <a16:creationId xmlns:a16="http://schemas.microsoft.com/office/drawing/2014/main" id="{24E1819C-29FA-8EC2-D857-88777A941656}"/>
              </a:ext>
            </a:extLst>
          </p:cNvPr>
          <p:cNvGrpSpPr/>
          <p:nvPr/>
        </p:nvGrpSpPr>
        <p:grpSpPr>
          <a:xfrm>
            <a:off x="364920" y="1159150"/>
            <a:ext cx="5317487" cy="3567721"/>
            <a:chOff x="2971594" y="1695616"/>
            <a:chExt cx="5317487" cy="3567721"/>
          </a:xfrm>
        </p:grpSpPr>
        <p:sp>
          <p:nvSpPr>
            <p:cNvPr id="3" name="Google Shape;92;p14">
              <a:extLst>
                <a:ext uri="{FF2B5EF4-FFF2-40B4-BE49-F238E27FC236}">
                  <a16:creationId xmlns:a16="http://schemas.microsoft.com/office/drawing/2014/main" id="{F9FB3EF5-08ED-B87B-D10B-68ADE6FDAD05}"/>
                </a:ext>
              </a:extLst>
            </p:cNvPr>
            <p:cNvSpPr txBox="1"/>
            <p:nvPr/>
          </p:nvSpPr>
          <p:spPr>
            <a:xfrm>
              <a:off x="2971594" y="2083533"/>
              <a:ext cx="5317487" cy="31798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lnSpc>
                  <a:spcPct val="131578"/>
                </a:lnSpc>
              </a:pPr>
              <a:r>
                <a:rPr lang="ko-KR" sz="3800" b="1" dirty="0">
                  <a:solidFill>
                    <a:srgbClr val="FFFFFF"/>
                  </a:solidFill>
                  <a:ea typeface="Malgun Gothic"/>
                </a:rPr>
                <a:t>- </a:t>
              </a:r>
              <a:r>
                <a:rPr lang="ko-KR" sz="3800" b="1" dirty="0" err="1">
                  <a:solidFill>
                    <a:srgbClr val="FFFFFF"/>
                  </a:solidFill>
                  <a:ea typeface="Malgun Gothic"/>
                </a:rPr>
                <a:t>Suricata를</a:t>
              </a:r>
              <a:r>
                <a:rPr lang="ko-KR" sz="3800" b="1" dirty="0">
                  <a:solidFill>
                    <a:srgbClr val="FFFFFF"/>
                  </a:solidFill>
                  <a:ea typeface="Malgun Gothic"/>
                </a:rPr>
                <a:t> 활용한</a:t>
              </a:r>
              <a:r>
                <a:rPr lang="ko-KR" altLang="en-US" sz="3800" b="1" dirty="0">
                  <a:solidFill>
                    <a:srgbClr val="FFFFFF"/>
                  </a:solidFill>
                  <a:ea typeface="Malgun Gothic"/>
                </a:rPr>
                <a:t> </a:t>
              </a:r>
              <a:endParaRPr lang="ko-KR" altLang="en-US" dirty="0"/>
            </a:p>
            <a:p>
              <a:pPr>
                <a:lnSpc>
                  <a:spcPct val="131578"/>
                </a:lnSpc>
              </a:pPr>
              <a:r>
                <a:rPr lang="ko-KR" sz="3800" b="1" dirty="0">
                  <a:solidFill>
                    <a:srgbClr val="FFFFFF"/>
                  </a:solidFill>
                  <a:ea typeface="Malgun Gothic"/>
                </a:rPr>
                <a:t>네트워크 빅데이터 </a:t>
              </a:r>
              <a:r>
                <a:rPr lang="ko-KR" sz="3800" b="1">
                  <a:solidFill>
                    <a:srgbClr val="FFFFFF"/>
                  </a:solidFill>
                  <a:ea typeface="Malgun Gothic"/>
                </a:rPr>
                <a:t>분석</a:t>
              </a:r>
              <a:endParaRPr lang="ko-KR" altLang="en-US">
                <a:ea typeface="Malgun Gothic"/>
              </a:endParaRPr>
            </a:p>
            <a:p>
              <a:pPr>
                <a:lnSpc>
                  <a:spcPct val="131578"/>
                </a:lnSpc>
              </a:pPr>
              <a:r>
                <a:rPr lang="ko-KR" altLang="en-US" sz="3800" b="1" dirty="0">
                  <a:solidFill>
                    <a:srgbClr val="FFFFFF"/>
                  </a:solidFill>
                  <a:ea typeface="Malgun Gothic"/>
                </a:rPr>
                <a:t> </a:t>
              </a:r>
              <a:r>
                <a:rPr lang="ko-KR" sz="3800" b="1" dirty="0">
                  <a:solidFill>
                    <a:srgbClr val="FFFFFF"/>
                  </a:solidFill>
                  <a:ea typeface="Malgun Gothic"/>
                </a:rPr>
                <a:t>및 리포트 작성 자동화</a:t>
              </a:r>
              <a:endParaRPr lang="ko-KR"/>
            </a:p>
            <a:p>
              <a:pPr>
                <a:lnSpc>
                  <a:spcPct val="131578"/>
                </a:lnSpc>
              </a:pPr>
              <a:endParaRPr lang="ko-KR" altLang="en-US" sz="3800" b="1" dirty="0">
                <a:solidFill>
                  <a:schemeClr val="lt1"/>
                </a:solidFill>
              </a:endParaRPr>
            </a:p>
          </p:txBody>
        </p:sp>
        <p:sp>
          <p:nvSpPr>
            <p:cNvPr id="4" name="Google Shape;93;p14">
              <a:extLst>
                <a:ext uri="{FF2B5EF4-FFF2-40B4-BE49-F238E27FC236}">
                  <a16:creationId xmlns:a16="http://schemas.microsoft.com/office/drawing/2014/main" id="{391A4371-2A3E-465E-C431-B970ED605976}"/>
                </a:ext>
              </a:extLst>
            </p:cNvPr>
            <p:cNvSpPr txBox="1"/>
            <p:nvPr/>
          </p:nvSpPr>
          <p:spPr>
            <a:xfrm>
              <a:off x="2971594" y="1695616"/>
              <a:ext cx="144142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㈜이스트소프트</a:t>
              </a:r>
              <a:endParaRPr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246BAF8-4DA2-967D-0A6F-9CEB2D03FD0A}"/>
              </a:ext>
            </a:extLst>
          </p:cNvPr>
          <p:cNvSpPr/>
          <p:nvPr/>
        </p:nvSpPr>
        <p:spPr>
          <a:xfrm>
            <a:off x="8610279" y="5888582"/>
            <a:ext cx="3054743" cy="667592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그룹 36">
            <a:extLst>
              <a:ext uri="{FF2B5EF4-FFF2-40B4-BE49-F238E27FC236}">
                <a16:creationId xmlns:a16="http://schemas.microsoft.com/office/drawing/2014/main" id="{77676DE3-7328-57E8-8B39-BD8F02E8E18B}"/>
              </a:ext>
            </a:extLst>
          </p:cNvPr>
          <p:cNvGrpSpPr/>
          <p:nvPr/>
        </p:nvGrpSpPr>
        <p:grpSpPr>
          <a:xfrm>
            <a:off x="8757764" y="6027409"/>
            <a:ext cx="2680001" cy="375740"/>
            <a:chOff x="8757764" y="6027409"/>
            <a:chExt cx="2680001" cy="375740"/>
          </a:xfrm>
        </p:grpSpPr>
        <p:pic>
          <p:nvPicPr>
            <p:cNvPr id="6" name="_x278651016" descr="EMB0000378c3f3d">
              <a:extLst>
                <a:ext uri="{FF2B5EF4-FFF2-40B4-BE49-F238E27FC236}">
                  <a16:creationId xmlns:a16="http://schemas.microsoft.com/office/drawing/2014/main" id="{4DCE3619-3918-2F61-1012-6E0DDFBCE9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7527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그래픽 23">
              <a:extLst>
                <a:ext uri="{FF2B5EF4-FFF2-40B4-BE49-F238E27FC236}">
                  <a16:creationId xmlns:a16="http://schemas.microsoft.com/office/drawing/2014/main" id="{020FDD6C-3DBB-FB83-FA79-DA13219A1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57764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11" name="Google Shape;92;p14">
            <a:extLst>
              <a:ext uri="{FF2B5EF4-FFF2-40B4-BE49-F238E27FC236}">
                <a16:creationId xmlns:a16="http://schemas.microsoft.com/office/drawing/2014/main" id="{C1931C75-DAB4-CC15-DFE1-3D34888E1C5A}"/>
              </a:ext>
            </a:extLst>
          </p:cNvPr>
          <p:cNvSpPr txBox="1"/>
          <p:nvPr/>
        </p:nvSpPr>
        <p:spPr>
          <a:xfrm>
            <a:off x="6096000" y="3488068"/>
            <a:ext cx="5317487" cy="167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31578"/>
              </a:lnSpc>
            </a:pPr>
            <a:r>
              <a:rPr lang="en-US" altLang="ko-KR" sz="2800" b="1" dirty="0">
                <a:solidFill>
                  <a:schemeClr val="lt1"/>
                </a:solidFill>
              </a:rPr>
              <a:t>No - Way</a:t>
            </a:r>
          </a:p>
          <a:p>
            <a:pPr>
              <a:lnSpc>
                <a:spcPct val="131578"/>
              </a:lnSpc>
            </a:pPr>
            <a:r>
              <a:rPr lang="ko-KR" altLang="en-US" sz="2500" b="1" dirty="0">
                <a:solidFill>
                  <a:schemeClr val="lt1"/>
                </a:solidFill>
              </a:rPr>
              <a:t>이준철, </a:t>
            </a:r>
            <a:r>
              <a:rPr lang="ko-KR" altLang="en-US" sz="2500" b="1" dirty="0" err="1">
                <a:solidFill>
                  <a:schemeClr val="lt1"/>
                </a:solidFill>
              </a:rPr>
              <a:t>임중섭</a:t>
            </a:r>
            <a:r>
              <a:rPr lang="ko-KR" altLang="en-US" sz="2500" b="1" dirty="0">
                <a:solidFill>
                  <a:schemeClr val="lt1"/>
                </a:solidFill>
              </a:rPr>
              <a:t>, 정진선, 강수빈</a:t>
            </a:r>
          </a:p>
          <a:p>
            <a:pPr>
              <a:lnSpc>
                <a:spcPct val="131578"/>
              </a:lnSpc>
            </a:pPr>
            <a:r>
              <a:rPr lang="en-US" altLang="ko-KR" sz="2500" b="1" dirty="0">
                <a:solidFill>
                  <a:schemeClr val="lt1"/>
                </a:solidFill>
              </a:rPr>
              <a:t>[</a:t>
            </a:r>
            <a:r>
              <a:rPr lang="ko-KR" altLang="en-US" sz="2500" b="1" dirty="0">
                <a:solidFill>
                  <a:schemeClr val="lt1"/>
                </a:solidFill>
              </a:rPr>
              <a:t>멘토</a:t>
            </a:r>
            <a:r>
              <a:rPr lang="en-US" altLang="ko-KR" sz="2500" b="1" dirty="0">
                <a:solidFill>
                  <a:schemeClr val="lt1"/>
                </a:solidFill>
              </a:rPr>
              <a:t>] </a:t>
            </a:r>
            <a:r>
              <a:rPr lang="en-US" altLang="ko-KR" sz="2500" b="1" dirty="0" err="1">
                <a:solidFill>
                  <a:schemeClr val="lt1"/>
                </a:solidFill>
              </a:rPr>
              <a:t>이경원</a:t>
            </a:r>
            <a:endParaRPr lang="ko-KR" altLang="en-US" sz="2500" b="1" dirty="0" err="1">
              <a:solidFill>
                <a:schemeClr val="lt1"/>
              </a:solidFill>
            </a:endParaRPr>
          </a:p>
        </p:txBody>
      </p:sp>
      <p:sp>
        <p:nvSpPr>
          <p:cNvPr id="12" name="Google Shape;92;p14">
            <a:extLst>
              <a:ext uri="{FF2B5EF4-FFF2-40B4-BE49-F238E27FC236}">
                <a16:creationId xmlns:a16="http://schemas.microsoft.com/office/drawing/2014/main" id="{D2B5023E-E901-D87D-AFD8-BDC6ED5A8C89}"/>
              </a:ext>
            </a:extLst>
          </p:cNvPr>
          <p:cNvSpPr txBox="1"/>
          <p:nvPr/>
        </p:nvSpPr>
        <p:spPr>
          <a:xfrm>
            <a:off x="6103202" y="2799458"/>
            <a:ext cx="2507077" cy="701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31578"/>
              </a:lnSpc>
            </a:pPr>
            <a:r>
              <a:rPr lang="en-US" altLang="ko-KR" sz="3000" b="1" dirty="0">
                <a:solidFill>
                  <a:schemeClr val="lt1"/>
                </a:solidFill>
              </a:rPr>
              <a:t>TEAM</a:t>
            </a:r>
            <a:r>
              <a:rPr lang="ko-KR" altLang="en-US" sz="3000" b="1" dirty="0">
                <a:solidFill>
                  <a:schemeClr val="lt1"/>
                </a:solidFill>
              </a:rPr>
              <a:t> </a:t>
            </a:r>
            <a:r>
              <a:rPr lang="en-US" altLang="ko-KR" sz="3000" b="1" dirty="0">
                <a:solidFill>
                  <a:schemeClr val="lt1"/>
                </a:solidFill>
              </a:rPr>
              <a:t>5</a:t>
            </a:r>
            <a:r>
              <a:rPr lang="ko-KR" altLang="en-US" sz="3000" b="1" dirty="0">
                <a:solidFill>
                  <a:schemeClr val="lt1"/>
                </a:solidFill>
              </a:rPr>
              <a:t>조</a:t>
            </a:r>
            <a:endParaRPr lang="en-US" altLang="ko-KR" sz="3000" b="1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541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절차 및 방법</a:t>
              </a:r>
              <a:endParaRPr lang="ko-KR" altLang="en-US" sz="2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47FF"/>
                </a:solidFill>
              </a:rPr>
              <a:t>03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126" name="직각 삼각형 125">
            <a:extLst>
              <a:ext uri="{FF2B5EF4-FFF2-40B4-BE49-F238E27FC236}">
                <a16:creationId xmlns:a16="http://schemas.microsoft.com/office/drawing/2014/main" id="{9A0234C6-E697-9694-F1AD-F70AE70E915D}"/>
              </a:ext>
            </a:extLst>
          </p:cNvPr>
          <p:cNvSpPr/>
          <p:nvPr/>
        </p:nvSpPr>
        <p:spPr>
          <a:xfrm flipH="1">
            <a:off x="10151793" y="4523166"/>
            <a:ext cx="1693012" cy="1372939"/>
          </a:xfrm>
          <a:prstGeom prst="rtTriangle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Bold" panose="00000800000000000000" pitchFamily="2" charset="-127"/>
              <a:ea typeface="세방고딕 Bold" panose="00000800000000000000" pitchFamily="2" charset="-127"/>
            </a:endParaRPr>
          </a:p>
        </p:txBody>
      </p:sp>
      <p:pic>
        <p:nvPicPr>
          <p:cNvPr id="127" name="그래픽 126">
            <a:extLst>
              <a:ext uri="{FF2B5EF4-FFF2-40B4-BE49-F238E27FC236}">
                <a16:creationId xmlns:a16="http://schemas.microsoft.com/office/drawing/2014/main" id="{E1A847F4-1EBA-322E-4EE8-7527913513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700000">
            <a:off x="11485845" y="4571874"/>
            <a:ext cx="154011" cy="154011"/>
          </a:xfrm>
          <a:prstGeom prst="rect">
            <a:avLst/>
          </a:prstGeom>
        </p:spPr>
      </p:pic>
      <p:grpSp>
        <p:nvGrpSpPr>
          <p:cNvPr id="2048" name="그룹 2047">
            <a:extLst>
              <a:ext uri="{FF2B5EF4-FFF2-40B4-BE49-F238E27FC236}">
                <a16:creationId xmlns:a16="http://schemas.microsoft.com/office/drawing/2014/main" id="{B05E7828-EEC0-3426-3572-B25A5FB2969D}"/>
              </a:ext>
            </a:extLst>
          </p:cNvPr>
          <p:cNvGrpSpPr/>
          <p:nvPr/>
        </p:nvGrpSpPr>
        <p:grpSpPr>
          <a:xfrm>
            <a:off x="497464" y="1182063"/>
            <a:ext cx="10526159" cy="307777"/>
            <a:chOff x="541891" y="1430219"/>
            <a:chExt cx="10526159" cy="307777"/>
          </a:xfrm>
        </p:grpSpPr>
        <p:sp>
          <p:nvSpPr>
            <p:cNvPr id="2049" name="TextBox 2048">
              <a:extLst>
                <a:ext uri="{FF2B5EF4-FFF2-40B4-BE49-F238E27FC236}">
                  <a16:creationId xmlns:a16="http://schemas.microsoft.com/office/drawing/2014/main" id="{E88AE30F-F630-C93C-F9C4-464CD2DEC88D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0777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프로젝트 WBS (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Work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Breakdown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Structure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)</a:t>
              </a:r>
              <a:endPara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2050" name="그래픽 43">
              <a:extLst>
                <a:ext uri="{FF2B5EF4-FFF2-40B4-BE49-F238E27FC236}">
                  <a16:creationId xmlns:a16="http://schemas.microsoft.com/office/drawing/2014/main" id="{34AD29DD-E58E-AB8D-7754-2BF389E67616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graphicFrame>
        <p:nvGraphicFramePr>
          <p:cNvPr id="2052" name="표 2051">
            <a:extLst>
              <a:ext uri="{FF2B5EF4-FFF2-40B4-BE49-F238E27FC236}">
                <a16:creationId xmlns:a16="http://schemas.microsoft.com/office/drawing/2014/main" id="{36A978A0-2581-18A6-8BAE-AE0D1F55B1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960242"/>
              </p:ext>
            </p:extLst>
          </p:nvPr>
        </p:nvGraphicFramePr>
        <p:xfrm>
          <a:off x="488456" y="1665527"/>
          <a:ext cx="11218265" cy="4673264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149477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232410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5153025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  <a:gridCol w="2246368">
                  <a:extLst>
                    <a:ext uri="{9D8B030D-6E8A-4147-A177-3AD203B41FA5}">
                      <a16:colId xmlns:a16="http://schemas.microsoft.com/office/drawing/2014/main" val="258602572"/>
                    </a:ext>
                  </a:extLst>
                </a:gridCol>
              </a:tblGrid>
              <a:tr h="4546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구분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기간</a:t>
                      </a:r>
                    </a:p>
                  </a:txBody>
                  <a:tcPr marT="45741" marB="4574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</a:pPr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활동</a:t>
                      </a:r>
                    </a:p>
                  </a:txBody>
                  <a:tcPr marT="45741" marB="4574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비고</a:t>
                      </a:r>
                    </a:p>
                  </a:txBody>
                  <a:tcPr marT="45741" marB="4574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lang="ko-KR" altLang="en-US" sz="1200" b="1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정책 수립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8/20(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8/23(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400" i="0" u="none" strike="noStrike" kern="1200" cap="none" spc="0" normalizeH="0" baseline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아이디어 선정</a:t>
                      </a: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데이터 수집/분석</a:t>
                      </a:r>
                      <a:endParaRPr lang="ko-KR" altLang="en-US" sz="1200" b="1" kern="120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8/20(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9/6(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400" i="0" u="none" strike="noStrike" kern="1200" cap="none" spc="0" normalizeH="0" baseline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200" b="1" kern="120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JSON 데이터 분석</a:t>
                      </a:r>
                      <a:endParaRPr lang="en-US" altLang="ko-KR" sz="1200" b="1" kern="120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latin typeface="맑은 고딕"/>
                        <a:ea typeface="맑은 고딕"/>
                        <a:cs typeface="+mn-cs"/>
                      </a:endParaRP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2352092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서비스 구축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8/20(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9/6(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400" i="0" u="none" strike="noStrike" kern="1200" cap="none" spc="0" normalizeH="0" baseline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rtl="0" eaLnBrk="1" fontAlgn="ctr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None/>
                      </a:pPr>
                      <a:r>
                        <a:rPr lang="en-US" altLang="ko-KR" sz="1200" b="1" i="0" u="none" strike="noStrike" kern="1200" cap="none" spc="0" normalizeH="0" baseline="0" noProof="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메뉴얼</a:t>
                      </a:r>
                      <a:r>
                        <a:rPr lang="en-US" altLang="ko-KR" sz="1200" b="1" i="0" u="none" strike="noStrike" kern="1200" cap="none" spc="0" normalizeH="0" baseline="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en-US" altLang="ko-KR" sz="1200" b="1" i="0" u="none" strike="noStrike" kern="1200" cap="none" spc="0" normalizeH="0" baseline="0" noProof="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문서화</a:t>
                      </a:r>
                      <a:endParaRPr lang="ko-KR" altLang="en-US" sz="1200" b="1" i="0" u="none" strike="noStrike" kern="1200" cap="none" spc="0" normalizeH="0" baseline="0" noProof="0" dirty="0" err="1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Malgun Gothic"/>
                        <a:ea typeface="Malgun Gothic"/>
                      </a:endParaRP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080325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marL="0" marR="0" lvl="0" indent="0" algn="ctr" rtl="0" eaLnBrk="1" fontAlgn="auto" latinLnBrk="1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200" b="1" kern="1200" noProof="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Log</a:t>
                      </a:r>
                      <a:r>
                        <a:rPr lang="ko-KR" altLang="en-US" sz="1200" b="1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 분석/시각화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8/26(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9/13(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en-US" altLang="ko-KR" sz="1400" i="0" u="none" strike="noStrike" kern="1200" cap="none" spc="0" normalizeH="0" baseline="0" noProof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endParaRPr lang="ko-KR" altLang="en-US" sz="1200" b="1" kern="120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latin typeface="맑은 고딕"/>
                        <a:ea typeface="맑은 고딕"/>
                        <a:cs typeface="+mn-cs"/>
                      </a:endParaRP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200" b="1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리포트 자동화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9/9(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9/27(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400" b="0" i="0" u="none" strike="noStrike" kern="1200" cap="none" spc="0" normalizeH="0" baseline="0" noProof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ctr">
                        <a:lnSpc>
                          <a:spcPct val="120000"/>
                        </a:lnSpc>
                        <a:spcBef>
                          <a:spcPts val="6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1" kern="120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Elastic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 검색, 분석 활용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602661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200" b="1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프로젝트 고도화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9/30(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10/15(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400" b="0" i="0" u="none" strike="noStrike" kern="1200" cap="none" spc="0" normalizeH="0" baseline="0" noProof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i="0" u="none" strike="noStrike" kern="1200" cap="none" spc="0" normalizeH="0" baseline="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네이버 </a:t>
                      </a:r>
                      <a:r>
                        <a:rPr lang="ko-KR" altLang="en-US" sz="1200" b="1" i="0" u="none" strike="noStrike" kern="1200" cap="none" spc="0" normalizeH="0" baseline="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Malgun Gothic"/>
                          <a:ea typeface="Malgun Gothic"/>
                        </a:rPr>
                        <a:t>클라우드 환경</a:t>
                      </a: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985464"/>
                  </a:ext>
                </a:extLst>
              </a:tr>
              <a:tr h="602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ko-KR" altLang="en-US" sz="1200" b="1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총 진행기간</a:t>
                      </a:r>
                    </a:p>
                  </a:txBody>
                  <a:tcPr marL="84930" marR="84930" marT="42485" marB="42485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8/20(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월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 ~ 10/15(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금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)(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총 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7</a:t>
                      </a:r>
                      <a:r>
                        <a:rPr lang="ko-KR" altLang="en-US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주</a:t>
                      </a:r>
                      <a:r>
                        <a:rPr lang="en-US" altLang="ko-KR" sz="1200" b="1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)</a:t>
                      </a:r>
                      <a:endParaRPr lang="ko-KR" altLang="en-US"/>
                    </a:p>
                  </a:txBody>
                  <a:tcPr marL="33437" marR="3915" marT="3915" marB="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ko-KR" altLang="en-US" sz="1400" b="0" i="0" u="none" strike="noStrike" kern="1200" cap="none" spc="0" normalizeH="0" baseline="0" noProof="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/>
                        <a:cs typeface="+mn-cs"/>
                      </a:endParaRPr>
                    </a:p>
                  </a:txBody>
                  <a:tcPr marT="45740" marB="4574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4">
                      <a:solidFill>
                        <a:schemeClr val="bg1">
                          <a:lumMod val="75000"/>
                        </a:schemeClr>
                      </a:solidFill>
                    </a:ln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bg1">
                          <a:lumMod val="65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ko-KR" altLang="en-US" sz="1400" b="0" i="0" u="none" strike="noStrike" kern="1200" cap="none" spc="0" normalizeH="0" baseline="0" noProof="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/>
                        <a:cs typeface="+mn-cs"/>
                      </a:endParaRPr>
                    </a:p>
                  </a:txBody>
                  <a:tcPr marT="45740" marB="45740" anchor="ctr">
                    <a:lnL w="3174">
                      <a:solidFill>
                        <a:schemeClr val="bg1">
                          <a:lumMod val="75000"/>
                        </a:schemeClr>
                      </a:solidFill>
                    </a:lnL>
                    <a:lnR w="0">
                      <a:noFill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solidFill>
                        <a:schemeClr val="bg1">
                          <a:lumMod val="65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715884"/>
                  </a:ext>
                </a:extLst>
              </a:tr>
            </a:tbl>
          </a:graphicData>
        </a:graphic>
      </p:graphicFrame>
      <p:grpSp>
        <p:nvGrpSpPr>
          <p:cNvPr id="2053" name="그룹 2052">
            <a:extLst>
              <a:ext uri="{FF2B5EF4-FFF2-40B4-BE49-F238E27FC236}">
                <a16:creationId xmlns:a16="http://schemas.microsoft.com/office/drawing/2014/main" id="{D40F1108-0EDD-80B7-F9E6-971E9D71DAA0}"/>
              </a:ext>
            </a:extLst>
          </p:cNvPr>
          <p:cNvGrpSpPr/>
          <p:nvPr/>
        </p:nvGrpSpPr>
        <p:grpSpPr>
          <a:xfrm>
            <a:off x="4414472" y="2254454"/>
            <a:ext cx="2474844" cy="326913"/>
            <a:chOff x="4574111" y="3307757"/>
            <a:chExt cx="2474844" cy="326913"/>
          </a:xfrm>
        </p:grpSpPr>
        <p:grpSp>
          <p:nvGrpSpPr>
            <p:cNvPr id="2054" name="그룹 2053">
              <a:extLst>
                <a:ext uri="{FF2B5EF4-FFF2-40B4-BE49-F238E27FC236}">
                  <a16:creationId xmlns:a16="http://schemas.microsoft.com/office/drawing/2014/main" id="{D4EE27E7-7EB1-4A99-76D5-BA5C9BF48B64}"/>
                </a:ext>
              </a:extLst>
            </p:cNvPr>
            <p:cNvGrpSpPr/>
            <p:nvPr/>
          </p:nvGrpSpPr>
          <p:grpSpPr>
            <a:xfrm>
              <a:off x="4574111" y="3307757"/>
              <a:ext cx="2474844" cy="326913"/>
              <a:chOff x="4665551" y="3307757"/>
              <a:chExt cx="2474844" cy="326913"/>
            </a:xfrm>
          </p:grpSpPr>
          <p:grpSp>
            <p:nvGrpSpPr>
              <p:cNvPr id="2056" name="그룹 2055">
                <a:extLst>
                  <a:ext uri="{FF2B5EF4-FFF2-40B4-BE49-F238E27FC236}">
                    <a16:creationId xmlns:a16="http://schemas.microsoft.com/office/drawing/2014/main" id="{FF95A998-6F6D-CD1B-108D-C53FDE879500}"/>
                  </a:ext>
                </a:extLst>
              </p:cNvPr>
              <p:cNvGrpSpPr/>
              <p:nvPr/>
            </p:nvGrpSpPr>
            <p:grpSpPr>
              <a:xfrm>
                <a:off x="4665551" y="3307757"/>
                <a:ext cx="2456768" cy="326913"/>
                <a:chOff x="4665552" y="3307757"/>
                <a:chExt cx="2629855" cy="358635"/>
              </a:xfrm>
            </p:grpSpPr>
            <p:sp>
              <p:nvSpPr>
                <p:cNvPr id="2058" name="사각형: 둥근 모서리 2057">
                  <a:extLst>
                    <a:ext uri="{FF2B5EF4-FFF2-40B4-BE49-F238E27FC236}">
                      <a16:creationId xmlns:a16="http://schemas.microsoft.com/office/drawing/2014/main" id="{2D86F9A6-A2C8-06FD-5D26-9D491204F1B3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2629855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59" name="타원 2058">
                  <a:extLst>
                    <a:ext uri="{FF2B5EF4-FFF2-40B4-BE49-F238E27FC236}">
                      <a16:creationId xmlns:a16="http://schemas.microsoft.com/office/drawing/2014/main" id="{12326EB2-DC9D-FCEE-2725-1FB5050E96E8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57" name="TextBox 2056">
                <a:extLst>
                  <a:ext uri="{FF2B5EF4-FFF2-40B4-BE49-F238E27FC236}">
                    <a16:creationId xmlns:a16="http://schemas.microsoft.com/office/drawing/2014/main" id="{44D5D4EC-9585-C921-CA04-B1F0D7D01EF6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2121736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200" b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프로젝트 기획 및 주제 선정</a:t>
                </a:r>
                <a:endParaRPr lang="en-US" altLang="ko-KR" sz="12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055" name="그래픽 2054">
              <a:extLst>
                <a:ext uri="{FF2B5EF4-FFF2-40B4-BE49-F238E27FC236}">
                  <a16:creationId xmlns:a16="http://schemas.microsoft.com/office/drawing/2014/main" id="{C1DA00B2-9936-00F1-AF0A-82C17CB1F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3386189"/>
              <a:ext cx="149803" cy="180532"/>
            </a:xfrm>
            <a:prstGeom prst="rect">
              <a:avLst/>
            </a:prstGeom>
          </p:spPr>
        </p:pic>
      </p:grpSp>
      <p:grpSp>
        <p:nvGrpSpPr>
          <p:cNvPr id="2060" name="그룹 2059">
            <a:extLst>
              <a:ext uri="{FF2B5EF4-FFF2-40B4-BE49-F238E27FC236}">
                <a16:creationId xmlns:a16="http://schemas.microsoft.com/office/drawing/2014/main" id="{C769E6F6-1555-ADD4-1346-9D9905B2AD70}"/>
              </a:ext>
            </a:extLst>
          </p:cNvPr>
          <p:cNvGrpSpPr/>
          <p:nvPr/>
        </p:nvGrpSpPr>
        <p:grpSpPr>
          <a:xfrm>
            <a:off x="6997557" y="2254454"/>
            <a:ext cx="2300841" cy="326913"/>
            <a:chOff x="7383737" y="3307757"/>
            <a:chExt cx="2300841" cy="326913"/>
          </a:xfrm>
        </p:grpSpPr>
        <p:grpSp>
          <p:nvGrpSpPr>
            <p:cNvPr id="2061" name="그룹 2060">
              <a:extLst>
                <a:ext uri="{FF2B5EF4-FFF2-40B4-BE49-F238E27FC236}">
                  <a16:creationId xmlns:a16="http://schemas.microsoft.com/office/drawing/2014/main" id="{218FE42F-A329-E5C8-8CE7-CCD73EE6607F}"/>
                </a:ext>
              </a:extLst>
            </p:cNvPr>
            <p:cNvGrpSpPr/>
            <p:nvPr/>
          </p:nvGrpSpPr>
          <p:grpSpPr>
            <a:xfrm>
              <a:off x="7383737" y="3307757"/>
              <a:ext cx="2300841" cy="326913"/>
              <a:chOff x="4665551" y="3307757"/>
              <a:chExt cx="2300841" cy="326913"/>
            </a:xfrm>
          </p:grpSpPr>
          <p:grpSp>
            <p:nvGrpSpPr>
              <p:cNvPr id="2063" name="그룹 2062">
                <a:extLst>
                  <a:ext uri="{FF2B5EF4-FFF2-40B4-BE49-F238E27FC236}">
                    <a16:creationId xmlns:a16="http://schemas.microsoft.com/office/drawing/2014/main" id="{F2DBF88E-E411-FBED-24F7-AD99D62E2258}"/>
                  </a:ext>
                </a:extLst>
              </p:cNvPr>
              <p:cNvGrpSpPr/>
              <p:nvPr/>
            </p:nvGrpSpPr>
            <p:grpSpPr>
              <a:xfrm>
                <a:off x="4665551" y="3307757"/>
                <a:ext cx="2156678" cy="326913"/>
                <a:chOff x="4665552" y="3307757"/>
                <a:chExt cx="2308623" cy="358635"/>
              </a:xfrm>
            </p:grpSpPr>
            <p:sp>
              <p:nvSpPr>
                <p:cNvPr id="2065" name="사각형: 둥근 모서리 2064">
                  <a:extLst>
                    <a:ext uri="{FF2B5EF4-FFF2-40B4-BE49-F238E27FC236}">
                      <a16:creationId xmlns:a16="http://schemas.microsoft.com/office/drawing/2014/main" id="{4E25F49C-28BB-67FC-6246-594DCDB06A7D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2308623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66" name="타원 2065">
                  <a:extLst>
                    <a:ext uri="{FF2B5EF4-FFF2-40B4-BE49-F238E27FC236}">
                      <a16:creationId xmlns:a16="http://schemas.microsoft.com/office/drawing/2014/main" id="{6111D2AA-5209-9DCC-DC5F-A61A1AB9B785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64" name="TextBox 2063">
                <a:extLst>
                  <a:ext uri="{FF2B5EF4-FFF2-40B4-BE49-F238E27FC236}">
                    <a16:creationId xmlns:a16="http://schemas.microsoft.com/office/drawing/2014/main" id="{C023D4D7-1F92-5A07-A1CC-C8E0E2A306EA}"/>
                  </a:ext>
                </a:extLst>
              </p:cNvPr>
              <p:cNvSpPr txBox="1"/>
              <p:nvPr/>
            </p:nvSpPr>
            <p:spPr>
              <a:xfrm>
                <a:off x="5018659" y="3309297"/>
                <a:ext cx="1947733" cy="2872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정책 수립 보고서 작성</a:t>
                </a:r>
                <a:endPara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endParaRPr>
              </a:p>
            </p:txBody>
          </p:sp>
        </p:grpSp>
        <p:pic>
          <p:nvPicPr>
            <p:cNvPr id="2062" name="그래픽 2061">
              <a:extLst>
                <a:ext uri="{FF2B5EF4-FFF2-40B4-BE49-F238E27FC236}">
                  <a16:creationId xmlns:a16="http://schemas.microsoft.com/office/drawing/2014/main" id="{0F0403D0-2997-300F-6296-488943689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490054" y="3386189"/>
              <a:ext cx="149803" cy="180532"/>
            </a:xfrm>
            <a:prstGeom prst="rect">
              <a:avLst/>
            </a:prstGeom>
          </p:spPr>
        </p:pic>
      </p:grpSp>
      <p:grpSp>
        <p:nvGrpSpPr>
          <p:cNvPr id="2067" name="그룹 2066">
            <a:extLst>
              <a:ext uri="{FF2B5EF4-FFF2-40B4-BE49-F238E27FC236}">
                <a16:creationId xmlns:a16="http://schemas.microsoft.com/office/drawing/2014/main" id="{35EE8D86-CE5C-7EAF-7FF3-EA0651C1FA35}"/>
              </a:ext>
            </a:extLst>
          </p:cNvPr>
          <p:cNvGrpSpPr/>
          <p:nvPr/>
        </p:nvGrpSpPr>
        <p:grpSpPr>
          <a:xfrm>
            <a:off x="4414473" y="2901124"/>
            <a:ext cx="2773465" cy="326913"/>
            <a:chOff x="4574112" y="3841157"/>
            <a:chExt cx="2773465" cy="326913"/>
          </a:xfrm>
        </p:grpSpPr>
        <p:grpSp>
          <p:nvGrpSpPr>
            <p:cNvPr id="2068" name="그룹 2067">
              <a:extLst>
                <a:ext uri="{FF2B5EF4-FFF2-40B4-BE49-F238E27FC236}">
                  <a16:creationId xmlns:a16="http://schemas.microsoft.com/office/drawing/2014/main" id="{06012F08-F5A0-72C9-0436-72DA54D653C4}"/>
                </a:ext>
              </a:extLst>
            </p:cNvPr>
            <p:cNvGrpSpPr/>
            <p:nvPr/>
          </p:nvGrpSpPr>
          <p:grpSpPr>
            <a:xfrm>
              <a:off x="4574112" y="3841157"/>
              <a:ext cx="2773465" cy="326913"/>
              <a:chOff x="4665552" y="3307757"/>
              <a:chExt cx="2773465" cy="326913"/>
            </a:xfrm>
          </p:grpSpPr>
          <p:grpSp>
            <p:nvGrpSpPr>
              <p:cNvPr id="2070" name="그룹 2069">
                <a:extLst>
                  <a:ext uri="{FF2B5EF4-FFF2-40B4-BE49-F238E27FC236}">
                    <a16:creationId xmlns:a16="http://schemas.microsoft.com/office/drawing/2014/main" id="{2144E864-2F9D-50D0-B11F-E0D5894B1F34}"/>
                  </a:ext>
                </a:extLst>
              </p:cNvPr>
              <p:cNvGrpSpPr/>
              <p:nvPr/>
            </p:nvGrpSpPr>
            <p:grpSpPr>
              <a:xfrm>
                <a:off x="4665552" y="3307757"/>
                <a:ext cx="2683308" cy="326913"/>
                <a:chOff x="4665552" y="3307757"/>
                <a:chExt cx="2872355" cy="358635"/>
              </a:xfrm>
            </p:grpSpPr>
            <p:sp>
              <p:nvSpPr>
                <p:cNvPr id="2072" name="사각형: 둥근 모서리 2071">
                  <a:extLst>
                    <a:ext uri="{FF2B5EF4-FFF2-40B4-BE49-F238E27FC236}">
                      <a16:creationId xmlns:a16="http://schemas.microsoft.com/office/drawing/2014/main" id="{BD31EF6A-2AC8-28C2-55D2-5EF0D8F4A184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2872355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73" name="타원 2072">
                  <a:extLst>
                    <a:ext uri="{FF2B5EF4-FFF2-40B4-BE49-F238E27FC236}">
                      <a16:creationId xmlns:a16="http://schemas.microsoft.com/office/drawing/2014/main" id="{7FC5DBF3-9E3E-DEC8-4D67-E8D99FEB3256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71" name="TextBox 2070">
                <a:extLst>
                  <a:ext uri="{FF2B5EF4-FFF2-40B4-BE49-F238E27FC236}">
                    <a16:creationId xmlns:a16="http://schemas.microsoft.com/office/drawing/2014/main" id="{0CA94E8D-C701-AE93-8D50-52ECCDD76970}"/>
                  </a:ext>
                </a:extLst>
              </p:cNvPr>
              <p:cNvSpPr txBox="1"/>
              <p:nvPr/>
            </p:nvSpPr>
            <p:spPr>
              <a:xfrm>
                <a:off x="5018659" y="3309297"/>
                <a:ext cx="2420358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필요 데이터 및 수집 절차 정의</a:t>
                </a:r>
                <a:endPara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endParaRPr>
              </a:p>
            </p:txBody>
          </p:sp>
        </p:grpSp>
        <p:pic>
          <p:nvPicPr>
            <p:cNvPr id="2069" name="그래픽 2068">
              <a:extLst>
                <a:ext uri="{FF2B5EF4-FFF2-40B4-BE49-F238E27FC236}">
                  <a16:creationId xmlns:a16="http://schemas.microsoft.com/office/drawing/2014/main" id="{6B2D9A7F-A6B0-FC88-F6DC-6B4366397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3919590"/>
              <a:ext cx="149803" cy="180532"/>
            </a:xfrm>
            <a:prstGeom prst="rect">
              <a:avLst/>
            </a:prstGeom>
          </p:spPr>
        </p:pic>
      </p:grpSp>
      <p:grpSp>
        <p:nvGrpSpPr>
          <p:cNvPr id="2074" name="그룹 2073">
            <a:extLst>
              <a:ext uri="{FF2B5EF4-FFF2-40B4-BE49-F238E27FC236}">
                <a16:creationId xmlns:a16="http://schemas.microsoft.com/office/drawing/2014/main" id="{675C5E81-7636-255D-1922-BBD1DAB7DAFF}"/>
              </a:ext>
            </a:extLst>
          </p:cNvPr>
          <p:cNvGrpSpPr/>
          <p:nvPr/>
        </p:nvGrpSpPr>
        <p:grpSpPr>
          <a:xfrm>
            <a:off x="7219775" y="2865493"/>
            <a:ext cx="2529777" cy="357393"/>
            <a:chOff x="7383739" y="3810674"/>
            <a:chExt cx="2529777" cy="357393"/>
          </a:xfrm>
        </p:grpSpPr>
        <p:grpSp>
          <p:nvGrpSpPr>
            <p:cNvPr id="2075" name="그룹 2074">
              <a:extLst>
                <a:ext uri="{FF2B5EF4-FFF2-40B4-BE49-F238E27FC236}">
                  <a16:creationId xmlns:a16="http://schemas.microsoft.com/office/drawing/2014/main" id="{1F7768B9-3004-05A9-8474-98C517598183}"/>
                </a:ext>
              </a:extLst>
            </p:cNvPr>
            <p:cNvGrpSpPr/>
            <p:nvPr/>
          </p:nvGrpSpPr>
          <p:grpSpPr>
            <a:xfrm>
              <a:off x="7383739" y="3810674"/>
              <a:ext cx="2529777" cy="357393"/>
              <a:chOff x="4665553" y="3277274"/>
              <a:chExt cx="2529777" cy="357393"/>
            </a:xfrm>
          </p:grpSpPr>
          <p:grpSp>
            <p:nvGrpSpPr>
              <p:cNvPr id="2077" name="그룹 2076">
                <a:extLst>
                  <a:ext uri="{FF2B5EF4-FFF2-40B4-BE49-F238E27FC236}">
                    <a16:creationId xmlns:a16="http://schemas.microsoft.com/office/drawing/2014/main" id="{30EA2988-C690-46D9-09C1-2E3A581391D2}"/>
                  </a:ext>
                </a:extLst>
              </p:cNvPr>
              <p:cNvGrpSpPr/>
              <p:nvPr/>
            </p:nvGrpSpPr>
            <p:grpSpPr>
              <a:xfrm>
                <a:off x="4665553" y="3277274"/>
                <a:ext cx="2202223" cy="357393"/>
                <a:chOff x="4665552" y="3274319"/>
                <a:chExt cx="2357376" cy="392073"/>
              </a:xfrm>
            </p:grpSpPr>
            <p:sp>
              <p:nvSpPr>
                <p:cNvPr id="2081" name="사각형: 둥근 모서리 2080">
                  <a:extLst>
                    <a:ext uri="{FF2B5EF4-FFF2-40B4-BE49-F238E27FC236}">
                      <a16:creationId xmlns:a16="http://schemas.microsoft.com/office/drawing/2014/main" id="{0F399EE0-3859-84A6-7559-DD6581D9CB3E}"/>
                    </a:ext>
                  </a:extLst>
                </p:cNvPr>
                <p:cNvSpPr/>
                <p:nvPr/>
              </p:nvSpPr>
              <p:spPr>
                <a:xfrm>
                  <a:off x="4665552" y="3274319"/>
                  <a:ext cx="2357376" cy="3920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82" name="타원 2081">
                  <a:extLst>
                    <a:ext uri="{FF2B5EF4-FFF2-40B4-BE49-F238E27FC236}">
                      <a16:creationId xmlns:a16="http://schemas.microsoft.com/office/drawing/2014/main" id="{0DB24E4D-C4EA-6A2E-8B88-9934BE4876C4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78" name="TextBox 2077">
                <a:extLst>
                  <a:ext uri="{FF2B5EF4-FFF2-40B4-BE49-F238E27FC236}">
                    <a16:creationId xmlns:a16="http://schemas.microsoft.com/office/drawing/2014/main" id="{047BEBE2-86C6-2BB1-2320-568A641B8615}"/>
                  </a:ext>
                </a:extLst>
              </p:cNvPr>
              <p:cNvSpPr txBox="1"/>
              <p:nvPr/>
            </p:nvSpPr>
            <p:spPr>
              <a:xfrm>
                <a:off x="5018659" y="3329892"/>
                <a:ext cx="2176671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err="1">
                    <a:ln>
                      <a:solidFill>
                        <a:schemeClr val="accent1">
                          <a:shade val="1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방고딕 Regular" panose="00000500000000000000" pitchFamily="2" charset="-127"/>
                    <a:ea typeface="세방고딕 Regular"/>
                  </a:rPr>
                  <a:t>Log</a:t>
                </a:r>
                <a:r>
                  <a:rPr lang="ko-KR" altLang="en-US" sz="1200" b="1" dirty="0">
                    <a:ln>
                      <a:solidFill>
                        <a:schemeClr val="accent1">
                          <a:shade val="1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방고딕 Regular" panose="00000500000000000000" pitchFamily="2" charset="-127"/>
                    <a:ea typeface="세방고딕 Regular"/>
                  </a:rPr>
                  <a:t> </a:t>
                </a: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데이터</a:t>
                </a:r>
                <a:r>
                  <a:rPr lang="ko-KR" altLang="en-US" sz="1200" b="1" dirty="0">
                    <a:ln>
                      <a:solidFill>
                        <a:schemeClr val="accent1">
                          <a:shade val="15000"/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방고딕 Regular" panose="00000500000000000000" pitchFamily="2" charset="-127"/>
                    <a:ea typeface="세방고딕 Regular"/>
                  </a:rPr>
                  <a:t> 수집 / 분석</a:t>
                </a:r>
                <a:endParaRPr lang="en-US" altLang="ko-KR" sz="1200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방고딕 Regular" panose="00000500000000000000" pitchFamily="2" charset="-127"/>
                  <a:ea typeface="세방고딕 Regular"/>
                </a:endParaRPr>
              </a:p>
            </p:txBody>
          </p:sp>
        </p:grpSp>
        <p:pic>
          <p:nvPicPr>
            <p:cNvPr id="2076" name="그래픽 2075">
              <a:extLst>
                <a:ext uri="{FF2B5EF4-FFF2-40B4-BE49-F238E27FC236}">
                  <a16:creationId xmlns:a16="http://schemas.microsoft.com/office/drawing/2014/main" id="{54B2D9AB-357C-EC4E-0D9A-467FBF801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490054" y="3919590"/>
              <a:ext cx="149803" cy="180532"/>
            </a:xfrm>
            <a:prstGeom prst="rect">
              <a:avLst/>
            </a:prstGeom>
          </p:spPr>
        </p:pic>
      </p:grpSp>
      <p:grpSp>
        <p:nvGrpSpPr>
          <p:cNvPr id="2083" name="그룹 2082">
            <a:extLst>
              <a:ext uri="{FF2B5EF4-FFF2-40B4-BE49-F238E27FC236}">
                <a16:creationId xmlns:a16="http://schemas.microsoft.com/office/drawing/2014/main" id="{570522CF-3E9B-4EB4-B3A8-31B5955D58FB}"/>
              </a:ext>
            </a:extLst>
          </p:cNvPr>
          <p:cNvGrpSpPr/>
          <p:nvPr/>
        </p:nvGrpSpPr>
        <p:grpSpPr>
          <a:xfrm>
            <a:off x="4417766" y="3432233"/>
            <a:ext cx="2007188" cy="326913"/>
            <a:chOff x="4574110" y="4369794"/>
            <a:chExt cx="2007188" cy="326913"/>
          </a:xfrm>
        </p:grpSpPr>
        <p:grpSp>
          <p:nvGrpSpPr>
            <p:cNvPr id="2086" name="그룹 2085">
              <a:extLst>
                <a:ext uri="{FF2B5EF4-FFF2-40B4-BE49-F238E27FC236}">
                  <a16:creationId xmlns:a16="http://schemas.microsoft.com/office/drawing/2014/main" id="{1581E05D-1251-7460-9546-9427E5483FB9}"/>
                </a:ext>
              </a:extLst>
            </p:cNvPr>
            <p:cNvGrpSpPr/>
            <p:nvPr/>
          </p:nvGrpSpPr>
          <p:grpSpPr>
            <a:xfrm>
              <a:off x="4574110" y="4369794"/>
              <a:ext cx="2007188" cy="326913"/>
              <a:chOff x="4665550" y="3307757"/>
              <a:chExt cx="2007188" cy="326913"/>
            </a:xfrm>
          </p:grpSpPr>
          <p:grpSp>
            <p:nvGrpSpPr>
              <p:cNvPr id="2088" name="그룹 2087">
                <a:extLst>
                  <a:ext uri="{FF2B5EF4-FFF2-40B4-BE49-F238E27FC236}">
                    <a16:creationId xmlns:a16="http://schemas.microsoft.com/office/drawing/2014/main" id="{A5355DC4-2432-4EFD-2014-5EBEFABDA146}"/>
                  </a:ext>
                </a:extLst>
              </p:cNvPr>
              <p:cNvGrpSpPr/>
              <p:nvPr/>
            </p:nvGrpSpPr>
            <p:grpSpPr>
              <a:xfrm>
                <a:off x="4665550" y="3307757"/>
                <a:ext cx="2007188" cy="326913"/>
                <a:chOff x="4665552" y="3307757"/>
                <a:chExt cx="2148601" cy="358635"/>
              </a:xfrm>
            </p:grpSpPr>
            <p:sp>
              <p:nvSpPr>
                <p:cNvPr id="2090" name="사각형: 둥근 모서리 2089">
                  <a:extLst>
                    <a:ext uri="{FF2B5EF4-FFF2-40B4-BE49-F238E27FC236}">
                      <a16:creationId xmlns:a16="http://schemas.microsoft.com/office/drawing/2014/main" id="{DBC2C49F-2F84-37D8-FFAC-DCC69601B3F8}"/>
                    </a:ext>
                  </a:extLst>
                </p:cNvPr>
                <p:cNvSpPr/>
                <p:nvPr/>
              </p:nvSpPr>
              <p:spPr>
                <a:xfrm>
                  <a:off x="4665552" y="3316116"/>
                  <a:ext cx="2148601" cy="3502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91" name="타원 2090">
                  <a:extLst>
                    <a:ext uri="{FF2B5EF4-FFF2-40B4-BE49-F238E27FC236}">
                      <a16:creationId xmlns:a16="http://schemas.microsoft.com/office/drawing/2014/main" id="{EE84D8D4-BC8B-2CDE-D902-D6C121526513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89" name="TextBox 2088">
                <a:extLst>
                  <a:ext uri="{FF2B5EF4-FFF2-40B4-BE49-F238E27FC236}">
                    <a16:creationId xmlns:a16="http://schemas.microsoft.com/office/drawing/2014/main" id="{F8FE75C2-D482-27ED-E830-56FBDC0A83D8}"/>
                  </a:ext>
                </a:extLst>
              </p:cNvPr>
              <p:cNvSpPr txBox="1"/>
              <p:nvPr/>
            </p:nvSpPr>
            <p:spPr>
              <a:xfrm>
                <a:off x="5018659" y="3317328"/>
                <a:ext cx="1620989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웹 서버 구축 - WAS</a:t>
                </a:r>
                <a:endPara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087" name="그래픽 2086">
              <a:extLst>
                <a:ext uri="{FF2B5EF4-FFF2-40B4-BE49-F238E27FC236}">
                  <a16:creationId xmlns:a16="http://schemas.microsoft.com/office/drawing/2014/main" id="{16F1F488-9E4B-1B76-3A90-5AB60C67278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4443464"/>
              <a:ext cx="149803" cy="180532"/>
            </a:xfrm>
            <a:prstGeom prst="rect">
              <a:avLst/>
            </a:prstGeom>
          </p:spPr>
        </p:pic>
      </p:grpSp>
      <p:grpSp>
        <p:nvGrpSpPr>
          <p:cNvPr id="2092" name="그룹 2091">
            <a:extLst>
              <a:ext uri="{FF2B5EF4-FFF2-40B4-BE49-F238E27FC236}">
                <a16:creationId xmlns:a16="http://schemas.microsoft.com/office/drawing/2014/main" id="{304306E0-4A08-7D87-BAFE-B6BBEE7056BC}"/>
              </a:ext>
            </a:extLst>
          </p:cNvPr>
          <p:cNvGrpSpPr/>
          <p:nvPr/>
        </p:nvGrpSpPr>
        <p:grpSpPr>
          <a:xfrm>
            <a:off x="4417767" y="4073583"/>
            <a:ext cx="2456768" cy="326913"/>
            <a:chOff x="4574111" y="4896844"/>
            <a:chExt cx="2456768" cy="326913"/>
          </a:xfrm>
        </p:grpSpPr>
        <p:grpSp>
          <p:nvGrpSpPr>
            <p:cNvPr id="2093" name="그룹 2092">
              <a:extLst>
                <a:ext uri="{FF2B5EF4-FFF2-40B4-BE49-F238E27FC236}">
                  <a16:creationId xmlns:a16="http://schemas.microsoft.com/office/drawing/2014/main" id="{F57C6AC8-3A4A-A6DE-FB4C-B823D6AFE7CB}"/>
                </a:ext>
              </a:extLst>
            </p:cNvPr>
            <p:cNvGrpSpPr/>
            <p:nvPr/>
          </p:nvGrpSpPr>
          <p:grpSpPr>
            <a:xfrm>
              <a:off x="4574111" y="4896844"/>
              <a:ext cx="2456768" cy="326913"/>
              <a:chOff x="4665551" y="3307757"/>
              <a:chExt cx="2456768" cy="326913"/>
            </a:xfrm>
          </p:grpSpPr>
          <p:grpSp>
            <p:nvGrpSpPr>
              <p:cNvPr id="2095" name="그룹 2094">
                <a:extLst>
                  <a:ext uri="{FF2B5EF4-FFF2-40B4-BE49-F238E27FC236}">
                    <a16:creationId xmlns:a16="http://schemas.microsoft.com/office/drawing/2014/main" id="{771AEF74-76E6-DB6A-D13A-CBCFBB7FD4F9}"/>
                  </a:ext>
                </a:extLst>
              </p:cNvPr>
              <p:cNvGrpSpPr/>
              <p:nvPr/>
            </p:nvGrpSpPr>
            <p:grpSpPr>
              <a:xfrm>
                <a:off x="4665551" y="3307757"/>
                <a:ext cx="2456768" cy="326913"/>
                <a:chOff x="4665552" y="3307757"/>
                <a:chExt cx="2629855" cy="358635"/>
              </a:xfrm>
            </p:grpSpPr>
            <p:sp>
              <p:nvSpPr>
                <p:cNvPr id="2097" name="사각형: 둥근 모서리 2096">
                  <a:extLst>
                    <a:ext uri="{FF2B5EF4-FFF2-40B4-BE49-F238E27FC236}">
                      <a16:creationId xmlns:a16="http://schemas.microsoft.com/office/drawing/2014/main" id="{073500BC-AF1B-0E1D-C62A-A6BF882B7262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2629855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098" name="타원 2097">
                  <a:extLst>
                    <a:ext uri="{FF2B5EF4-FFF2-40B4-BE49-F238E27FC236}">
                      <a16:creationId xmlns:a16="http://schemas.microsoft.com/office/drawing/2014/main" id="{B554E67F-2108-CD10-DABD-5EA9F9434397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096" name="TextBox 2095">
                <a:extLst>
                  <a:ext uri="{FF2B5EF4-FFF2-40B4-BE49-F238E27FC236}">
                    <a16:creationId xmlns:a16="http://schemas.microsoft.com/office/drawing/2014/main" id="{B410F9C2-0B4F-B49D-8450-B40F147E1BDA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1971509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Suricata</a:t>
                </a: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 &amp; </a:t>
                </a:r>
                <a:r>
                  <a:rPr lang="ko-KR" altLang="en-US" sz="1200" b="1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Elastic</a:t>
                </a: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 연동​</a:t>
                </a:r>
                <a:endPara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094" name="그래픽 2093">
              <a:extLst>
                <a:ext uri="{FF2B5EF4-FFF2-40B4-BE49-F238E27FC236}">
                  <a16:creationId xmlns:a16="http://schemas.microsoft.com/office/drawing/2014/main" id="{EA46B204-E3F8-2A3B-2C01-1F7E30F400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4967339"/>
              <a:ext cx="149803" cy="180532"/>
            </a:xfrm>
            <a:prstGeom prst="rect">
              <a:avLst/>
            </a:prstGeom>
          </p:spPr>
        </p:pic>
      </p:grpSp>
      <p:grpSp>
        <p:nvGrpSpPr>
          <p:cNvPr id="2099" name="그룹 2098">
            <a:extLst>
              <a:ext uri="{FF2B5EF4-FFF2-40B4-BE49-F238E27FC236}">
                <a16:creationId xmlns:a16="http://schemas.microsoft.com/office/drawing/2014/main" id="{06AEC916-B251-EE5F-8776-9CCF9BCE112E}"/>
              </a:ext>
            </a:extLst>
          </p:cNvPr>
          <p:cNvGrpSpPr/>
          <p:nvPr/>
        </p:nvGrpSpPr>
        <p:grpSpPr>
          <a:xfrm>
            <a:off x="4417767" y="4649528"/>
            <a:ext cx="1831928" cy="326913"/>
            <a:chOff x="4574111" y="5427069"/>
            <a:chExt cx="1831928" cy="326913"/>
          </a:xfrm>
        </p:grpSpPr>
        <p:grpSp>
          <p:nvGrpSpPr>
            <p:cNvPr id="2100" name="그룹 2099">
              <a:extLst>
                <a:ext uri="{FF2B5EF4-FFF2-40B4-BE49-F238E27FC236}">
                  <a16:creationId xmlns:a16="http://schemas.microsoft.com/office/drawing/2014/main" id="{1F500038-F919-5894-5D07-7D7660FCD4F1}"/>
                </a:ext>
              </a:extLst>
            </p:cNvPr>
            <p:cNvGrpSpPr/>
            <p:nvPr/>
          </p:nvGrpSpPr>
          <p:grpSpPr>
            <a:xfrm>
              <a:off x="4574111" y="5427069"/>
              <a:ext cx="1831928" cy="326913"/>
              <a:chOff x="4665551" y="3307757"/>
              <a:chExt cx="1831928" cy="326913"/>
            </a:xfrm>
          </p:grpSpPr>
          <p:grpSp>
            <p:nvGrpSpPr>
              <p:cNvPr id="2102" name="그룹 2101">
                <a:extLst>
                  <a:ext uri="{FF2B5EF4-FFF2-40B4-BE49-F238E27FC236}">
                    <a16:creationId xmlns:a16="http://schemas.microsoft.com/office/drawing/2014/main" id="{6ABBD907-628E-BCCF-404F-3166B3AF968F}"/>
                  </a:ext>
                </a:extLst>
              </p:cNvPr>
              <p:cNvGrpSpPr/>
              <p:nvPr/>
            </p:nvGrpSpPr>
            <p:grpSpPr>
              <a:xfrm>
                <a:off x="4665551" y="3307757"/>
                <a:ext cx="1831928" cy="326913"/>
                <a:chOff x="4665552" y="3307757"/>
                <a:chExt cx="1960993" cy="358635"/>
              </a:xfrm>
            </p:grpSpPr>
            <p:sp>
              <p:nvSpPr>
                <p:cNvPr id="2104" name="사각형: 둥근 모서리 2103">
                  <a:extLst>
                    <a:ext uri="{FF2B5EF4-FFF2-40B4-BE49-F238E27FC236}">
                      <a16:creationId xmlns:a16="http://schemas.microsoft.com/office/drawing/2014/main" id="{C43E29BB-97FF-8E4D-17E7-C7AE417C9325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1960993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105" name="타원 2104">
                  <a:extLst>
                    <a:ext uri="{FF2B5EF4-FFF2-40B4-BE49-F238E27FC236}">
                      <a16:creationId xmlns:a16="http://schemas.microsoft.com/office/drawing/2014/main" id="{07661FFD-C3A7-5278-2007-1FDF2B4375E1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103" name="TextBox 2102">
                <a:extLst>
                  <a:ext uri="{FF2B5EF4-FFF2-40B4-BE49-F238E27FC236}">
                    <a16:creationId xmlns:a16="http://schemas.microsoft.com/office/drawing/2014/main" id="{BA8A7FE7-08E4-C08A-68B5-70267E66D540}"/>
                  </a:ext>
                </a:extLst>
              </p:cNvPr>
              <p:cNvSpPr txBox="1"/>
              <p:nvPr/>
            </p:nvSpPr>
            <p:spPr>
              <a:xfrm>
                <a:off x="5018659" y="3317328"/>
                <a:ext cx="1428317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 fontAlgn="ctr">
                  <a:spcBef>
                    <a:spcPts val="600"/>
                  </a:spcBef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보고서 양식 선정</a:t>
                </a:r>
                <a:endPara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101" name="그래픽 2100">
              <a:extLst>
                <a:ext uri="{FF2B5EF4-FFF2-40B4-BE49-F238E27FC236}">
                  <a16:creationId xmlns:a16="http://schemas.microsoft.com/office/drawing/2014/main" id="{E4F8E03A-24B3-03CA-4982-7B920E4CB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5505502"/>
              <a:ext cx="149803" cy="180532"/>
            </a:xfrm>
            <a:prstGeom prst="rect">
              <a:avLst/>
            </a:prstGeom>
          </p:spPr>
        </p:pic>
      </p:grpSp>
      <p:grpSp>
        <p:nvGrpSpPr>
          <p:cNvPr id="2106" name="그룹 2105">
            <a:extLst>
              <a:ext uri="{FF2B5EF4-FFF2-40B4-BE49-F238E27FC236}">
                <a16:creationId xmlns:a16="http://schemas.microsoft.com/office/drawing/2014/main" id="{C287AB9C-6AE1-4CC7-5D3A-3D444566B0FC}"/>
              </a:ext>
            </a:extLst>
          </p:cNvPr>
          <p:cNvGrpSpPr/>
          <p:nvPr/>
        </p:nvGrpSpPr>
        <p:grpSpPr>
          <a:xfrm>
            <a:off x="4415613" y="5281988"/>
            <a:ext cx="1936900" cy="326914"/>
            <a:chOff x="7383737" y="5427069"/>
            <a:chExt cx="1936900" cy="326914"/>
          </a:xfrm>
        </p:grpSpPr>
        <p:grpSp>
          <p:nvGrpSpPr>
            <p:cNvPr id="2107" name="그룹 2106">
              <a:extLst>
                <a:ext uri="{FF2B5EF4-FFF2-40B4-BE49-F238E27FC236}">
                  <a16:creationId xmlns:a16="http://schemas.microsoft.com/office/drawing/2014/main" id="{830883F5-A0F4-B573-AA42-B2B1163A8FA1}"/>
                </a:ext>
              </a:extLst>
            </p:cNvPr>
            <p:cNvGrpSpPr/>
            <p:nvPr/>
          </p:nvGrpSpPr>
          <p:grpSpPr>
            <a:xfrm>
              <a:off x="7383737" y="5427069"/>
              <a:ext cx="1936900" cy="326914"/>
              <a:chOff x="4665551" y="3307757"/>
              <a:chExt cx="1936900" cy="326914"/>
            </a:xfrm>
          </p:grpSpPr>
          <p:grpSp>
            <p:nvGrpSpPr>
              <p:cNvPr id="2109" name="그룹 2108">
                <a:extLst>
                  <a:ext uri="{FF2B5EF4-FFF2-40B4-BE49-F238E27FC236}">
                    <a16:creationId xmlns:a16="http://schemas.microsoft.com/office/drawing/2014/main" id="{EA300323-3DE6-ECAC-CC75-968B2722C282}"/>
                  </a:ext>
                </a:extLst>
              </p:cNvPr>
              <p:cNvGrpSpPr/>
              <p:nvPr/>
            </p:nvGrpSpPr>
            <p:grpSpPr>
              <a:xfrm>
                <a:off x="4665551" y="3307757"/>
                <a:ext cx="1935523" cy="326914"/>
                <a:chOff x="4665552" y="3307756"/>
                <a:chExt cx="2071887" cy="358636"/>
              </a:xfrm>
            </p:grpSpPr>
            <p:sp>
              <p:nvSpPr>
                <p:cNvPr id="2111" name="사각형: 둥근 모서리 2110">
                  <a:extLst>
                    <a:ext uri="{FF2B5EF4-FFF2-40B4-BE49-F238E27FC236}">
                      <a16:creationId xmlns:a16="http://schemas.microsoft.com/office/drawing/2014/main" id="{060CAAE4-398C-7922-6CE0-8A814815C284}"/>
                    </a:ext>
                  </a:extLst>
                </p:cNvPr>
                <p:cNvSpPr/>
                <p:nvPr/>
              </p:nvSpPr>
              <p:spPr>
                <a:xfrm>
                  <a:off x="4665552" y="3307756"/>
                  <a:ext cx="2071887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112" name="타원 2111">
                  <a:extLst>
                    <a:ext uri="{FF2B5EF4-FFF2-40B4-BE49-F238E27FC236}">
                      <a16:creationId xmlns:a16="http://schemas.microsoft.com/office/drawing/2014/main" id="{B2A07182-3C73-9FF2-47CC-9B0C3A086406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110" name="TextBox 2109">
                <a:extLst>
                  <a:ext uri="{FF2B5EF4-FFF2-40B4-BE49-F238E27FC236}">
                    <a16:creationId xmlns:a16="http://schemas.microsoft.com/office/drawing/2014/main" id="{BAF5A1D4-3890-7E65-806F-7ABE75D37609}"/>
                  </a:ext>
                </a:extLst>
              </p:cNvPr>
              <p:cNvSpPr txBox="1"/>
              <p:nvPr/>
            </p:nvSpPr>
            <p:spPr>
              <a:xfrm>
                <a:off x="5018659" y="3340188"/>
                <a:ext cx="1583792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다양한 보고서 작성 </a:t>
                </a:r>
                <a:endPara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108" name="그래픽 2107">
              <a:extLst>
                <a:ext uri="{FF2B5EF4-FFF2-40B4-BE49-F238E27FC236}">
                  <a16:creationId xmlns:a16="http://schemas.microsoft.com/office/drawing/2014/main" id="{F2492E44-6B2D-EC28-CF20-11C9FF1A3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490054" y="5505502"/>
              <a:ext cx="149803" cy="180532"/>
            </a:xfrm>
            <a:prstGeom prst="rect">
              <a:avLst/>
            </a:prstGeom>
          </p:spPr>
        </p:pic>
      </p:grpSp>
      <p:pic>
        <p:nvPicPr>
          <p:cNvPr id="2113" name="그림 2112">
            <a:extLst>
              <a:ext uri="{FF2B5EF4-FFF2-40B4-BE49-F238E27FC236}">
                <a16:creationId xmlns:a16="http://schemas.microsoft.com/office/drawing/2014/main" id="{16CC6B89-5BC3-4A55-671B-C4FB52DCF066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546702"/>
            <a:ext cx="12192000" cy="23358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A1D321A8-4C5A-15EB-5B85-0E08D88BB3F6}"/>
              </a:ext>
            </a:extLst>
          </p:cNvPr>
          <p:cNvGrpSpPr/>
          <p:nvPr/>
        </p:nvGrpSpPr>
        <p:grpSpPr>
          <a:xfrm>
            <a:off x="6612326" y="3432233"/>
            <a:ext cx="2007188" cy="326913"/>
            <a:chOff x="4574110" y="4369794"/>
            <a:chExt cx="2007188" cy="32691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9E32BEE-F925-8086-4FCD-1CEF700FD900}"/>
                </a:ext>
              </a:extLst>
            </p:cNvPr>
            <p:cNvGrpSpPr/>
            <p:nvPr/>
          </p:nvGrpSpPr>
          <p:grpSpPr>
            <a:xfrm>
              <a:off x="4574110" y="4369794"/>
              <a:ext cx="2007188" cy="326913"/>
              <a:chOff x="4665550" y="3307757"/>
              <a:chExt cx="2007188" cy="326913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5860132F-DDC9-BADA-0A39-B5571C60A301}"/>
                  </a:ext>
                </a:extLst>
              </p:cNvPr>
              <p:cNvGrpSpPr/>
              <p:nvPr/>
            </p:nvGrpSpPr>
            <p:grpSpPr>
              <a:xfrm>
                <a:off x="4665550" y="3307757"/>
                <a:ext cx="2007188" cy="326913"/>
                <a:chOff x="4665552" y="3307757"/>
                <a:chExt cx="2148601" cy="358635"/>
              </a:xfrm>
            </p:grpSpPr>
            <p:sp>
              <p:nvSpPr>
                <p:cNvPr id="10" name="사각형: 둥근 모서리 9">
                  <a:extLst>
                    <a:ext uri="{FF2B5EF4-FFF2-40B4-BE49-F238E27FC236}">
                      <a16:creationId xmlns:a16="http://schemas.microsoft.com/office/drawing/2014/main" id="{68274532-B31F-3BB8-13ED-4D5D59CC96AE}"/>
                    </a:ext>
                  </a:extLst>
                </p:cNvPr>
                <p:cNvSpPr/>
                <p:nvPr/>
              </p:nvSpPr>
              <p:spPr>
                <a:xfrm>
                  <a:off x="4665552" y="3316116"/>
                  <a:ext cx="2148601" cy="3502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7CBDBB59-DD9B-8E04-E73C-B1D0755EF3F4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0D68BC7-C34B-5994-C45C-0B53ED75F8C0}"/>
                  </a:ext>
                </a:extLst>
              </p:cNvPr>
              <p:cNvSpPr txBox="1"/>
              <p:nvPr/>
            </p:nvSpPr>
            <p:spPr>
              <a:xfrm>
                <a:off x="5033899" y="3332568"/>
                <a:ext cx="1499069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 err="1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Elastic</a:t>
                </a:r>
                <a:r>
                  <a:rPr lang="ko-KR" altLang="en-US" sz="1200" b="1" dirty="0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 </a:t>
                </a:r>
                <a:r>
                  <a:rPr lang="ko-KR" altLang="en-US" sz="1200" b="1" dirty="0" err="1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Stack</a:t>
                </a:r>
                <a:r>
                  <a:rPr lang="ko-KR" altLang="en-US" sz="1200" b="1" dirty="0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 구축</a:t>
                </a:r>
              </a:p>
            </p:txBody>
          </p:sp>
        </p:grpSp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9594F849-FC9C-C469-9DFA-1353C7DDF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4443464"/>
              <a:ext cx="149803" cy="180532"/>
            </a:xfrm>
            <a:prstGeom prst="rect">
              <a:avLst/>
            </a:prstGeom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0A2CD74-4798-57AC-9F21-8FAD0052DF22}"/>
              </a:ext>
            </a:extLst>
          </p:cNvPr>
          <p:cNvGrpSpPr/>
          <p:nvPr/>
        </p:nvGrpSpPr>
        <p:grpSpPr>
          <a:xfrm>
            <a:off x="7000948" y="4073582"/>
            <a:ext cx="1610948" cy="326913"/>
            <a:chOff x="4574112" y="4896844"/>
            <a:chExt cx="1610948" cy="326913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95073278-D6E7-A969-ED13-F77B66883D48}"/>
                </a:ext>
              </a:extLst>
            </p:cNvPr>
            <p:cNvGrpSpPr/>
            <p:nvPr/>
          </p:nvGrpSpPr>
          <p:grpSpPr>
            <a:xfrm>
              <a:off x="4574112" y="4896844"/>
              <a:ext cx="1610948" cy="326913"/>
              <a:chOff x="4665552" y="3307757"/>
              <a:chExt cx="1610948" cy="326913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7EA1B49B-99D5-3120-4812-606A9AC1A3FC}"/>
                  </a:ext>
                </a:extLst>
              </p:cNvPr>
              <p:cNvGrpSpPr/>
              <p:nvPr/>
            </p:nvGrpSpPr>
            <p:grpSpPr>
              <a:xfrm>
                <a:off x="4665552" y="3307757"/>
                <a:ext cx="1610948" cy="326913"/>
                <a:chOff x="4665552" y="3307757"/>
                <a:chExt cx="1724444" cy="358635"/>
              </a:xfrm>
            </p:grpSpPr>
            <p:sp>
              <p:nvSpPr>
                <p:cNvPr id="22" name="사각형: 둥근 모서리 21">
                  <a:extLst>
                    <a:ext uri="{FF2B5EF4-FFF2-40B4-BE49-F238E27FC236}">
                      <a16:creationId xmlns:a16="http://schemas.microsoft.com/office/drawing/2014/main" id="{58CB01C9-D403-24C9-6ECE-1FB9D22B3A39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1724444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0012167D-9302-491D-6713-0BB8281060D8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E1D2A68-F2D3-EB64-42FC-D894E4342667}"/>
                  </a:ext>
                </a:extLst>
              </p:cNvPr>
              <p:cNvSpPr txBox="1"/>
              <p:nvPr/>
            </p:nvSpPr>
            <p:spPr>
              <a:xfrm>
                <a:off x="5018659" y="3317328"/>
                <a:ext cx="1255229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rgbClr val="FFFFFF">
                          <a:alpha val="0"/>
                        </a:srgb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대시보드 구성</a:t>
                </a:r>
                <a:endPara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14" name="그래픽 13">
              <a:extLst>
                <a:ext uri="{FF2B5EF4-FFF2-40B4-BE49-F238E27FC236}">
                  <a16:creationId xmlns:a16="http://schemas.microsoft.com/office/drawing/2014/main" id="{BA12B725-4E4A-4311-C810-99EB57980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4967339"/>
              <a:ext cx="149803" cy="180532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3BDE9B8-DAFE-90DA-C1DF-AC757A0870F2}"/>
              </a:ext>
            </a:extLst>
          </p:cNvPr>
          <p:cNvGrpSpPr/>
          <p:nvPr/>
        </p:nvGrpSpPr>
        <p:grpSpPr>
          <a:xfrm>
            <a:off x="6368487" y="4649528"/>
            <a:ext cx="1984328" cy="326913"/>
            <a:chOff x="4520771" y="5427069"/>
            <a:chExt cx="1984328" cy="326913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B10316D-9E3A-C312-3488-19D4711EB86D}"/>
                </a:ext>
              </a:extLst>
            </p:cNvPr>
            <p:cNvGrpSpPr/>
            <p:nvPr/>
          </p:nvGrpSpPr>
          <p:grpSpPr>
            <a:xfrm>
              <a:off x="4520771" y="5427069"/>
              <a:ext cx="1984328" cy="326913"/>
              <a:chOff x="4612211" y="3307757"/>
              <a:chExt cx="1984328" cy="326913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B4ED95A2-526E-C9D9-3C13-F20288A8B59A}"/>
                  </a:ext>
                </a:extLst>
              </p:cNvPr>
              <p:cNvGrpSpPr/>
              <p:nvPr/>
            </p:nvGrpSpPr>
            <p:grpSpPr>
              <a:xfrm>
                <a:off x="4612211" y="3307757"/>
                <a:ext cx="1984328" cy="326913"/>
                <a:chOff x="4608454" y="3307757"/>
                <a:chExt cx="2124130" cy="358635"/>
              </a:xfrm>
            </p:grpSpPr>
            <p:sp>
              <p:nvSpPr>
                <p:cNvPr id="29" name="사각형: 둥근 모서리 28">
                  <a:extLst>
                    <a:ext uri="{FF2B5EF4-FFF2-40B4-BE49-F238E27FC236}">
                      <a16:creationId xmlns:a16="http://schemas.microsoft.com/office/drawing/2014/main" id="{1A8327E5-4976-D71F-805B-20B987CFC180}"/>
                    </a:ext>
                  </a:extLst>
                </p:cNvPr>
                <p:cNvSpPr/>
                <p:nvPr/>
              </p:nvSpPr>
              <p:spPr>
                <a:xfrm>
                  <a:off x="4608454" y="3307757"/>
                  <a:ext cx="2124130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70AF2A2-F08E-ACEF-4297-98DA6B0F6219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6650425-772A-B688-E15A-19F50F7DD5DA}"/>
                  </a:ext>
                </a:extLst>
              </p:cNvPr>
              <p:cNvSpPr txBox="1"/>
              <p:nvPr/>
            </p:nvSpPr>
            <p:spPr>
              <a:xfrm>
                <a:off x="5018659" y="3309708"/>
                <a:ext cx="1573097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 fontAlgn="ctr">
                  <a:spcBef>
                    <a:spcPts val="600"/>
                  </a:spcBef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보고서 페이지 구현</a:t>
                </a:r>
                <a:endPara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26" name="그래픽 25">
              <a:extLst>
                <a:ext uri="{FF2B5EF4-FFF2-40B4-BE49-F238E27FC236}">
                  <a16:creationId xmlns:a16="http://schemas.microsoft.com/office/drawing/2014/main" id="{8A5C897A-856B-B851-F98F-431A19A86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89702" y="5505502"/>
              <a:ext cx="149803" cy="180532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ABA3E20-8774-303F-31C7-2481495EAEED}"/>
              </a:ext>
            </a:extLst>
          </p:cNvPr>
          <p:cNvGrpSpPr/>
          <p:nvPr/>
        </p:nvGrpSpPr>
        <p:grpSpPr>
          <a:xfrm>
            <a:off x="6541594" y="5281988"/>
            <a:ext cx="2234079" cy="326914"/>
            <a:chOff x="7383738" y="5427069"/>
            <a:chExt cx="2234079" cy="326914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CF2DD3D-3AA4-14B5-C58C-8D4021117A04}"/>
                </a:ext>
              </a:extLst>
            </p:cNvPr>
            <p:cNvGrpSpPr/>
            <p:nvPr/>
          </p:nvGrpSpPr>
          <p:grpSpPr>
            <a:xfrm>
              <a:off x="7383738" y="5427069"/>
              <a:ext cx="2234079" cy="326914"/>
              <a:chOff x="4665552" y="3307757"/>
              <a:chExt cx="2234079" cy="326914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7C70939F-D378-EE4B-DB4D-7C688AC73942}"/>
                  </a:ext>
                </a:extLst>
              </p:cNvPr>
              <p:cNvGrpSpPr/>
              <p:nvPr/>
            </p:nvGrpSpPr>
            <p:grpSpPr>
              <a:xfrm>
                <a:off x="4665552" y="3307757"/>
                <a:ext cx="2232703" cy="326914"/>
                <a:chOff x="4665552" y="3307756"/>
                <a:chExt cx="2390004" cy="358636"/>
              </a:xfrm>
            </p:grpSpPr>
            <p:sp>
              <p:nvSpPr>
                <p:cNvPr id="36" name="사각형: 둥근 모서리 35">
                  <a:extLst>
                    <a:ext uri="{FF2B5EF4-FFF2-40B4-BE49-F238E27FC236}">
                      <a16:creationId xmlns:a16="http://schemas.microsoft.com/office/drawing/2014/main" id="{4C60C9AC-0D8E-9795-F3C9-B8FB0961CAF9}"/>
                    </a:ext>
                  </a:extLst>
                </p:cNvPr>
                <p:cNvSpPr/>
                <p:nvPr/>
              </p:nvSpPr>
              <p:spPr>
                <a:xfrm>
                  <a:off x="4665552" y="3307756"/>
                  <a:ext cx="2390004" cy="358635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5E4DCEF3-4180-F991-C9E3-7B9DCF8D1ED6}"/>
                    </a:ext>
                  </a:extLst>
                </p:cNvPr>
                <p:cNvSpPr/>
                <p:nvPr/>
              </p:nvSpPr>
              <p:spPr>
                <a:xfrm>
                  <a:off x="4665552" y="3307757"/>
                  <a:ext cx="358635" cy="358635"/>
                </a:xfrm>
                <a:prstGeom prst="ellipse">
                  <a:avLst/>
                </a:prstGeom>
                <a:solidFill>
                  <a:srgbClr val="3378C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세방고딕 Regular" panose="00000500000000000000" pitchFamily="2" charset="-127"/>
                    <a:ea typeface="세방고딕 Regular" panose="00000500000000000000" pitchFamily="2" charset="-127"/>
                  </a:endParaRPr>
                </a:p>
              </p:txBody>
            </p: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C5914A2-AFF6-584B-89F6-23057AA56435}"/>
                  </a:ext>
                </a:extLst>
              </p:cNvPr>
              <p:cNvSpPr txBox="1"/>
              <p:nvPr/>
            </p:nvSpPr>
            <p:spPr>
              <a:xfrm>
                <a:off x="5018659" y="3309708"/>
                <a:ext cx="1880972" cy="2769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defRPr/>
                </a:pP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이벤트 </a:t>
                </a:r>
                <a:r>
                  <a:rPr lang="ko-KR" altLang="en-US" sz="1200" b="1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Log</a:t>
                </a:r>
                <a:r>
                  <a:rPr lang="ko-KR" altLang="en-US" sz="1200" b="1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25000"/>
                      </a:schemeClr>
                    </a:solidFill>
                    <a:latin typeface="맑은 고딕"/>
                    <a:ea typeface="맑은 고딕"/>
                  </a:rPr>
                  <a:t> 구현 / 분석</a:t>
                </a:r>
                <a:endPara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pic>
          <p:nvPicPr>
            <p:cNvPr id="33" name="그래픽 32">
              <a:extLst>
                <a:ext uri="{FF2B5EF4-FFF2-40B4-BE49-F238E27FC236}">
                  <a16:creationId xmlns:a16="http://schemas.microsoft.com/office/drawing/2014/main" id="{01D36B9E-D231-0292-6B64-657E502A1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7490054" y="5505502"/>
              <a:ext cx="149803" cy="1805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3296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절차 및 방법</a:t>
              </a:r>
              <a:endParaRPr lang="ko-KR" altLang="en-US" sz="2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</a:endParaRP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47FF"/>
                </a:solidFill>
              </a:rPr>
              <a:t>03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sp>
        <p:nvSpPr>
          <p:cNvPr id="126" name="직각 삼각형 125">
            <a:extLst>
              <a:ext uri="{FF2B5EF4-FFF2-40B4-BE49-F238E27FC236}">
                <a16:creationId xmlns:a16="http://schemas.microsoft.com/office/drawing/2014/main" id="{9A0234C6-E697-9694-F1AD-F70AE70E915D}"/>
              </a:ext>
            </a:extLst>
          </p:cNvPr>
          <p:cNvSpPr/>
          <p:nvPr/>
        </p:nvSpPr>
        <p:spPr>
          <a:xfrm flipH="1">
            <a:off x="10151793" y="4523166"/>
            <a:ext cx="1693012" cy="1372939"/>
          </a:xfrm>
          <a:prstGeom prst="rtTriangle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Bold" panose="00000800000000000000" pitchFamily="2" charset="-127"/>
              <a:ea typeface="세방고딕 Bold" panose="00000800000000000000" pitchFamily="2" charset="-127"/>
            </a:endParaRPr>
          </a:p>
        </p:txBody>
      </p:sp>
      <p:pic>
        <p:nvPicPr>
          <p:cNvPr id="127" name="그래픽 126">
            <a:extLst>
              <a:ext uri="{FF2B5EF4-FFF2-40B4-BE49-F238E27FC236}">
                <a16:creationId xmlns:a16="http://schemas.microsoft.com/office/drawing/2014/main" id="{E1A847F4-1EBA-322E-4EE8-7527913513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700000">
            <a:off x="11485845" y="4571874"/>
            <a:ext cx="154011" cy="154011"/>
          </a:xfrm>
          <a:prstGeom prst="rect">
            <a:avLst/>
          </a:prstGeom>
        </p:spPr>
      </p:pic>
      <p:grpSp>
        <p:nvGrpSpPr>
          <p:cNvPr id="2048" name="그룹 2047">
            <a:extLst>
              <a:ext uri="{FF2B5EF4-FFF2-40B4-BE49-F238E27FC236}">
                <a16:creationId xmlns:a16="http://schemas.microsoft.com/office/drawing/2014/main" id="{B05E7828-EEC0-3426-3572-B25A5FB2969D}"/>
              </a:ext>
            </a:extLst>
          </p:cNvPr>
          <p:cNvGrpSpPr/>
          <p:nvPr/>
        </p:nvGrpSpPr>
        <p:grpSpPr>
          <a:xfrm>
            <a:off x="497464" y="1182063"/>
            <a:ext cx="10526159" cy="307777"/>
            <a:chOff x="541891" y="1430219"/>
            <a:chExt cx="10526159" cy="307777"/>
          </a:xfrm>
        </p:grpSpPr>
        <p:sp>
          <p:nvSpPr>
            <p:cNvPr id="2049" name="TextBox 2048">
              <a:extLst>
                <a:ext uri="{FF2B5EF4-FFF2-40B4-BE49-F238E27FC236}">
                  <a16:creationId xmlns:a16="http://schemas.microsoft.com/office/drawing/2014/main" id="{E88AE30F-F630-C93C-F9C4-464CD2DEC88D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0777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프로젝트 WBS (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Work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Breakdown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 </a:t>
              </a:r>
              <a:r>
                <a:rPr lang="ko-KR" altLang="en-US" b="1" dirty="0" err="1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Structure</a:t>
              </a:r>
              <a:r>
                <a:rPr lang="ko-KR" altLang="en-US" b="1" dirty="0">
                  <a:ln>
                    <a:solidFill>
                      <a:schemeClr val="accent1">
                        <a:shade val="1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)</a:t>
              </a:r>
              <a:endPara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2050" name="그래픽 43">
              <a:extLst>
                <a:ext uri="{FF2B5EF4-FFF2-40B4-BE49-F238E27FC236}">
                  <a16:creationId xmlns:a16="http://schemas.microsoft.com/office/drawing/2014/main" id="{34AD29DD-E58E-AB8D-7754-2BF389E67616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2113" name="그림 2112">
            <a:extLst>
              <a:ext uri="{FF2B5EF4-FFF2-40B4-BE49-F238E27FC236}">
                <a16:creationId xmlns:a16="http://schemas.microsoft.com/office/drawing/2014/main" id="{16CC6B89-5BC3-4A55-671B-C4FB52DCF066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0" y="1546702"/>
            <a:ext cx="12192000" cy="233580"/>
          </a:xfrm>
          <a:prstGeom prst="rect">
            <a:avLst/>
          </a:prstGeom>
        </p:spPr>
      </p:pic>
      <p:pic>
        <p:nvPicPr>
          <p:cNvPr id="5" name="그림 4" descr="텍스트, 스크린샷, 번호, 평행이(가) 표시된 사진&#10;&#10;자동 생성된 설명">
            <a:extLst>
              <a:ext uri="{FF2B5EF4-FFF2-40B4-BE49-F238E27FC236}">
                <a16:creationId xmlns:a16="http://schemas.microsoft.com/office/drawing/2014/main" id="{EB97DEE0-8946-B870-3754-509EA2A03E0E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 t="-47" r="-111" b="36854"/>
          <a:stretch/>
        </p:blipFill>
        <p:spPr>
          <a:xfrm>
            <a:off x="1393230" y="1604882"/>
            <a:ext cx="9322756" cy="48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23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07777"/>
            <a:chOff x="541891" y="1430219"/>
            <a:chExt cx="10526159" cy="3077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0777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Suricata – Log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수집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/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①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데이터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수집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/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endParaRPr lang="en-US" altLang="ko-KR" b="1" dirty="0" err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C47E0470-CFB7-94EF-687B-B81AD9C2DE90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16229" t="8531" r="17792" b="5510"/>
          <a:stretch/>
        </p:blipFill>
        <p:spPr>
          <a:xfrm>
            <a:off x="-295275" y="2084096"/>
            <a:ext cx="6699266" cy="4011908"/>
          </a:xfrm>
          <a:prstGeom prst="rect">
            <a:avLst/>
          </a:prstGeom>
        </p:spPr>
      </p:pic>
      <p:pic>
        <p:nvPicPr>
          <p:cNvPr id="6" name="그림 5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1B15B081-CE3F-FFAA-6CC9-D3A9245E965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7241" t="14430" r="29061" b="10941"/>
          <a:stretch/>
        </p:blipFill>
        <p:spPr>
          <a:xfrm>
            <a:off x="5753100" y="1709738"/>
            <a:ext cx="6200783" cy="383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86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07777"/>
            <a:chOff x="541891" y="1430219"/>
            <a:chExt cx="10526159" cy="3077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0777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Suricata – Rule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파일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/var/lib/</a:t>
              </a:r>
              <a:r>
                <a:rPr lang="en-US" spc="-100" dirty="0" err="1">
                  <a:solidFill>
                    <a:schemeClr val="bg2">
                      <a:lumMod val="25000"/>
                    </a:schemeClr>
                  </a:solidFill>
                </a:rPr>
                <a:t>suricata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/rules/</a:t>
              </a:r>
              <a:r>
                <a:rPr lang="en-US" spc="-100" dirty="0" err="1">
                  <a:solidFill>
                    <a:schemeClr val="bg2">
                      <a:lumMod val="25000"/>
                    </a:schemeClr>
                  </a:solidFill>
                </a:rPr>
                <a:t>suricata.rules</a:t>
              </a:r>
              <a:endParaRPr lang="en-US" altLang="ko-KR" spc="-100" dirty="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/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①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데이터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수집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/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endParaRPr lang="en-US" altLang="ko-KR" b="1" dirty="0" err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8" name="그림 7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9D52BDDC-25EB-03C4-70C0-87E1A964A19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-42" t="18029" r="1297" b="7547"/>
          <a:stretch/>
        </p:blipFill>
        <p:spPr>
          <a:xfrm>
            <a:off x="839569" y="1866900"/>
            <a:ext cx="9814157" cy="417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41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07777"/>
            <a:chOff x="541891" y="1430219"/>
            <a:chExt cx="10526159" cy="3077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07777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Suricata – JSON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fomat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v. 0.1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/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①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데이터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수집</a:t>
            </a:r>
            <a:r>
              <a:rPr lang="en-US" altLang="ko-KR" b="1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/ </a:t>
            </a:r>
            <a:r>
              <a:rPr lang="en-US" altLang="ko-KR" b="1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endParaRPr lang="en-US" altLang="ko-KR" b="1" dirty="0" err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전자제품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5CC453F5-4A92-A66A-76D7-1864520621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23097" y="1733550"/>
            <a:ext cx="6054497" cy="489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53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서버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구축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- WAS (Django + MariaDB)</a:t>
              </a:r>
              <a:endParaRPr lang="ko-KR" altLang="en-US" dirty="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②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서비스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구축</a:t>
            </a:r>
            <a:endParaRPr lang="en-US" altLang="ko-KR" b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08448BED-4339-FE8D-82F1-06E10F3986D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2125" y="1715855"/>
            <a:ext cx="8667750" cy="452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85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서버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구축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- 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서비스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: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뉴스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피드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endParaRPr lang="ko-KR" altLang="en-US" dirty="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②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서비스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구축</a:t>
            </a:r>
            <a:endParaRPr lang="en-US" altLang="ko-KR" b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6" name="그림 5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6A2341B1-D1BC-56AF-024D-98840CC4574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11131" y="1734925"/>
            <a:ext cx="8570672" cy="444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466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Elastic Stack – elastic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홈페이지</a:t>
              </a:r>
              <a:endParaRPr lang="ko-KR" dirty="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②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서비스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구축</a:t>
            </a:r>
            <a:endParaRPr lang="en-US" altLang="ko-KR" b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6" name="그림 5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14F852E1-71D9-47D9-F820-D7D8CEF8518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707" t="5528" r="236" b="6080"/>
          <a:stretch/>
        </p:blipFill>
        <p:spPr>
          <a:xfrm>
            <a:off x="1562100" y="1827551"/>
            <a:ext cx="9067808" cy="454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94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Elastic Stack – 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서버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Home </a:t>
              </a:r>
              <a:r>
                <a:rPr lang="en-US" altLang="ko-KR" spc="-100" dirty="0">
                  <a:solidFill>
                    <a:schemeClr val="tx1"/>
                  </a:solidFill>
                  <a:latin typeface="맑은 고딕"/>
                </a:rPr>
                <a:t>http://223.130.147.99/app/home#/</a:t>
              </a:r>
              <a:endParaRPr lang="ko-KR" dirty="0">
                <a:solidFill>
                  <a:schemeClr val="tx1"/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②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서비스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구축</a:t>
            </a:r>
            <a:endParaRPr lang="en-US" altLang="ko-KR" b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E7EFF277-8F98-BF9E-7631-69529F242BC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38300" y="1734270"/>
            <a:ext cx="8820150" cy="453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04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Elastic Stack – 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서버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Events Overview</a:t>
              </a:r>
              <a:endParaRPr lang="ko-KR" dirty="0">
                <a:solidFill>
                  <a:schemeClr val="tx1"/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③ Log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및 </a:t>
            </a:r>
            <a:r>
              <a:rPr lang="en-US" altLang="ko-KR" b="1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시각화</a:t>
            </a:r>
            <a:endParaRPr lang="ko-KR" altLang="en-US" err="1">
              <a:solidFill>
                <a:schemeClr val="accent1"/>
              </a:solidFill>
            </a:endParaRPr>
          </a:p>
        </p:txBody>
      </p:sp>
      <p:pic>
        <p:nvPicPr>
          <p:cNvPr id="6" name="그림 5" descr="텍스트, 스크린샷, 도표, 소프트웨어이(가) 표시된 사진&#10;&#10;자동 생성된 설명">
            <a:extLst>
              <a:ext uri="{FF2B5EF4-FFF2-40B4-BE49-F238E27FC236}">
                <a16:creationId xmlns:a16="http://schemas.microsoft.com/office/drawing/2014/main" id="{C35B0516-F6B5-072B-A488-8441EA0738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02027" y="1737528"/>
            <a:ext cx="8587974" cy="445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640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목차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ko-KR" alt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■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9477" y="2016033"/>
            <a:ext cx="3596185" cy="358156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5534038" y="1879997"/>
            <a:ext cx="6551489" cy="3853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altLang="ko-KR" sz="2500" b="1" dirty="0">
                <a:solidFill>
                  <a:srgbClr val="0070C0"/>
                </a:solidFill>
              </a:rPr>
              <a:t>01</a:t>
            </a:r>
            <a:r>
              <a:rPr lang="en-US" altLang="ko-KR" sz="2500" b="1" dirty="0">
                <a:solidFill>
                  <a:srgbClr val="0047FF"/>
                </a:solidFill>
              </a:rPr>
              <a:t> </a:t>
            </a:r>
            <a:r>
              <a:rPr lang="ko-KR" sz="2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25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2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500" b="1" dirty="0">
                <a:solidFill>
                  <a:srgbClr val="0070C0"/>
                </a:solidFill>
              </a:rPr>
              <a:t>02</a:t>
            </a:r>
            <a:r>
              <a:rPr lang="en-US" sz="2500" b="1" dirty="0">
                <a:solidFill>
                  <a:schemeClr val="dk1"/>
                </a:solidFill>
              </a:rPr>
              <a:t> </a:t>
            </a:r>
            <a:r>
              <a:rPr lang="ko-KR" altLang="en-US" sz="2500" b="1" dirty="0">
                <a:solidFill>
                  <a:schemeClr val="dk1"/>
                </a:solidFill>
              </a:rPr>
              <a:t>프로젝트 팀 구성 및 역할</a:t>
            </a:r>
            <a:endParaRPr sz="2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250000"/>
              </a:lnSpc>
            </a:pPr>
            <a:r>
              <a:rPr lang="en-US" sz="2500" b="1" dirty="0">
                <a:solidFill>
                  <a:srgbClr val="0070C0"/>
                </a:solidFill>
              </a:rPr>
              <a:t>03</a:t>
            </a:r>
            <a:r>
              <a:rPr lang="en-US" altLang="ko-KR" sz="2500" b="1" dirty="0">
                <a:solidFill>
                  <a:schemeClr val="tx1"/>
                </a:solidFill>
              </a:rPr>
              <a:t> </a:t>
            </a:r>
            <a:r>
              <a:rPr lang="ko-KR" altLang="en-US" sz="2500" b="1" dirty="0">
                <a:solidFill>
                  <a:schemeClr val="tx1"/>
                </a:solidFill>
              </a:rPr>
              <a:t>프로젝트 수행 절차 및 방법</a:t>
            </a:r>
            <a:endParaRPr lang="en-US" altLang="ko-KR" sz="2500" b="1" dirty="0">
              <a:solidFill>
                <a:schemeClr val="tx1"/>
              </a:solidFill>
            </a:endParaRPr>
          </a:p>
          <a:p>
            <a:pPr>
              <a:lnSpc>
                <a:spcPct val="250000"/>
              </a:lnSpc>
            </a:pPr>
            <a:r>
              <a:rPr lang="en-US" sz="2500" b="1" dirty="0">
                <a:solidFill>
                  <a:srgbClr val="0070C0"/>
                </a:solidFill>
              </a:rPr>
              <a:t>04</a:t>
            </a:r>
            <a:r>
              <a:rPr lang="en-US" sz="2500" b="1" dirty="0">
                <a:solidFill>
                  <a:schemeClr val="tx1"/>
                </a:solidFill>
              </a:rPr>
              <a:t> </a:t>
            </a:r>
            <a:r>
              <a:rPr lang="ko-KR" altLang="en-US" sz="2500" b="1" dirty="0">
                <a:solidFill>
                  <a:schemeClr val="tx1"/>
                </a:solidFill>
              </a:rPr>
              <a:t>프로젝트 수행 경과</a:t>
            </a:r>
            <a:endParaRPr lang="en-US" altLang="ko-KR" sz="2500" b="1" dirty="0">
              <a:solidFill>
                <a:schemeClr val="tx1"/>
              </a:solidFill>
            </a:endParaRPr>
          </a:p>
          <a:p>
            <a:pPr marR="0" lvl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2500" b="1" dirty="0">
                <a:solidFill>
                  <a:schemeClr val="tx2"/>
                </a:solidFill>
              </a:rPr>
              <a:t>05 </a:t>
            </a:r>
            <a:r>
              <a:rPr lang="ko-KR" altLang="en-US" sz="2500" b="1" dirty="0">
                <a:solidFill>
                  <a:schemeClr val="tx2"/>
                </a:solidFill>
              </a:rPr>
              <a:t>자체 평가 의견</a:t>
            </a:r>
            <a:endParaRPr lang="en-US" sz="25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145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Elastic Stack – 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서버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Alert Overview</a:t>
              </a:r>
              <a:endParaRPr lang="ko-KR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③ Log </a:t>
            </a:r>
            <a:r>
              <a:rPr 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r>
              <a:rPr 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및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시각화</a:t>
            </a:r>
            <a:endParaRPr lang="en-US" altLang="ko-KR" b="1" dirty="0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781A41B2-4AEE-D926-22FF-06B6F628AA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19250" y="1731090"/>
            <a:ext cx="8941431" cy="461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508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Elastic Stack – Suricata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연동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/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로그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분석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③ Log </a:t>
            </a:r>
            <a:r>
              <a:rPr 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분석</a:t>
            </a:r>
            <a:r>
              <a:rPr 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및</a:t>
            </a:r>
            <a:r>
              <a:rPr lang="en-US" altLang="ko-KR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시각화</a:t>
            </a:r>
            <a:endParaRPr lang="en-US" altLang="ko-KR" b="1" dirty="0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6" name="그림 5" descr="텍스트, 전자제품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964BA469-CDEA-AB8F-114F-D497AFAF9C2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62125" y="1737436"/>
            <a:ext cx="8655681" cy="449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84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보고서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자동화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-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관리자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페이지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: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메뉴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④ 리포트 자동화</a:t>
            </a:r>
            <a:endParaRPr lang="ko-KR" altLang="en-US" b="1" dirty="0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6" name="그림 5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FD544F4D-AD80-14FF-7C84-292078C9ABD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208" t="-364" r="624" b="56636"/>
          <a:stretch/>
        </p:blipFill>
        <p:spPr>
          <a:xfrm>
            <a:off x="1184189" y="1733708"/>
            <a:ext cx="9823255" cy="2202711"/>
          </a:xfrm>
          <a:prstGeom prst="rect">
            <a:avLst/>
          </a:prstGeom>
        </p:spPr>
      </p:pic>
      <p:pic>
        <p:nvPicPr>
          <p:cNvPr id="7" name="그림 6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AB8600FE-715C-7D95-568B-02F28435CDD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-510" t="54084" r="-584" b="4194"/>
          <a:stretch/>
        </p:blipFill>
        <p:spPr>
          <a:xfrm>
            <a:off x="1196546" y="4061575"/>
            <a:ext cx="9803033" cy="208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69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보고서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자동화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- 웹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페이지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형식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 </a:t>
              </a:r>
              <a:r>
                <a:rPr lang="en-US" altLang="ko-KR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http://223.130.147.99:8000/list/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④ 리포트 자동화</a:t>
            </a:r>
            <a:endParaRPr lang="ko-KR" altLang="en-US" b="1" dirty="0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accent1"/>
              </a:solidFill>
              <a:latin typeface="맑은 고딕"/>
              <a:ea typeface="맑은 고딕"/>
            </a:endParaRPr>
          </a:p>
        </p:txBody>
      </p:sp>
      <p:pic>
        <p:nvPicPr>
          <p:cNvPr id="5" name="그림 4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EC397602-D0A7-90FB-D31F-CE44382C0A7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68163" y="1712293"/>
            <a:ext cx="8754998" cy="456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73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3885"/>
            <a:chOff x="541891" y="1430219"/>
            <a:chExt cx="10526159" cy="37388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388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Suricata -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수리카타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메뉴얼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v. 0.1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⑤ </a:t>
            </a:r>
            <a:r>
              <a:rPr lang="ko-KR" alt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Manual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문서화</a:t>
            </a:r>
          </a:p>
        </p:txBody>
      </p:sp>
      <p:pic>
        <p:nvPicPr>
          <p:cNvPr id="5" name="그림 4" descr="텍스트, 전자제품, 스크린샷, 폰트이(가) 표시된 사진&#10;&#10;자동 생성된 설명">
            <a:extLst>
              <a:ext uri="{FF2B5EF4-FFF2-40B4-BE49-F238E27FC236}">
                <a16:creationId xmlns:a16="http://schemas.microsoft.com/office/drawing/2014/main" id="{215C509B-0A54-4275-E92C-A879DEAAB9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09614" y="1711411"/>
            <a:ext cx="5772865" cy="485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892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3885"/>
            <a:chOff x="541891" y="1430219"/>
            <a:chExt cx="10526159" cy="37388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388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Suricata -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수리카타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설정</a:t>
              </a:r>
              <a:r>
                <a:rPr lang="en-US" altLang="ko-KR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/</a:t>
              </a:r>
              <a:r>
                <a:rPr lang="en-US" spc="-100" dirty="0" err="1">
                  <a:solidFill>
                    <a:schemeClr val="bg2">
                      <a:lumMod val="25000"/>
                    </a:schemeClr>
                  </a:solidFill>
                </a:rPr>
                <a:t>etc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/</a:t>
              </a:r>
              <a:r>
                <a:rPr lang="en-US" spc="-100" dirty="0" err="1">
                  <a:solidFill>
                    <a:schemeClr val="bg2">
                      <a:lumMod val="25000"/>
                    </a:schemeClr>
                  </a:solidFill>
                </a:rPr>
                <a:t>suricata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/</a:t>
              </a:r>
              <a:r>
                <a:rPr lang="en-US" spc="-100" dirty="0" err="1">
                  <a:solidFill>
                    <a:schemeClr val="bg2">
                      <a:lumMod val="25000"/>
                    </a:schemeClr>
                  </a:solidFill>
                </a:rPr>
                <a:t>suricata.yaml</a:t>
              </a:r>
              <a:r>
                <a:rPr lang="en-US" spc="-100" dirty="0">
                  <a:solidFill>
                    <a:schemeClr val="bg2">
                      <a:lumMod val="25000"/>
                    </a:schemeClr>
                  </a:solidFill>
                </a:rPr>
                <a:t> </a:t>
              </a:r>
              <a:endParaRPr lang="en-US" altLang="ko-KR" spc="-100" dirty="0">
                <a:solidFill>
                  <a:schemeClr val="bg2">
                    <a:lumMod val="25000"/>
                  </a:schemeClr>
                </a:solidFill>
                <a:latin typeface="맑은 고딕"/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⑤ </a:t>
            </a:r>
            <a:r>
              <a:rPr lang="ko-KR" alt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Manual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문서화</a:t>
            </a:r>
          </a:p>
        </p:txBody>
      </p:sp>
      <p:pic>
        <p:nvPicPr>
          <p:cNvPr id="6" name="그림 5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95ABCF8F-F4F3-9163-17A9-DD1A6D21C9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61164" y="1732005"/>
            <a:ext cx="6262036" cy="485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118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tx1"/>
                  </a:solidFill>
                  <a:latin typeface="맑은 고딕"/>
                </a:rPr>
                <a:t>Elasticsearch - </a:t>
              </a:r>
              <a:r>
                <a:rPr lang="en-US" altLang="ko-KR" b="1" spc="-100" dirty="0" err="1">
                  <a:solidFill>
                    <a:schemeClr val="tx1"/>
                  </a:solidFill>
                  <a:latin typeface="맑은 고딕"/>
                </a:rPr>
                <a:t>엘라스틱</a:t>
              </a:r>
              <a:r>
                <a:rPr lang="en-US" altLang="ko-KR" b="1" spc="-100" dirty="0">
                  <a:solidFill>
                    <a:schemeClr val="tx1"/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tx1"/>
                  </a:solidFill>
                  <a:latin typeface="맑은 고딕"/>
                </a:rPr>
                <a:t>메뉴얼</a:t>
              </a:r>
              <a:r>
                <a:rPr lang="en-US" altLang="ko-KR" b="1" spc="-100" dirty="0">
                  <a:solidFill>
                    <a:schemeClr val="tx1"/>
                  </a:solidFill>
                  <a:latin typeface="맑은 고딕"/>
                </a:rPr>
                <a:t> v. 0.1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⑤ </a:t>
            </a:r>
            <a:r>
              <a:rPr lang="ko-KR" alt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Manual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문서화</a:t>
            </a:r>
          </a:p>
        </p:txBody>
      </p:sp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4BBF162-B107-72E4-F6E5-A1BB3243251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25595" y="1845779"/>
            <a:ext cx="8246295" cy="437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85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Kibana -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키바나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메뉴얼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v. 0.1</a:t>
              </a: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⑤ </a:t>
            </a:r>
            <a:r>
              <a:rPr lang="ko-KR" alt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Manual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문서화</a:t>
            </a:r>
          </a:p>
        </p:txBody>
      </p:sp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A54EC2B-2A73-909D-864F-4FC7B26992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92055" y="1289222"/>
            <a:ext cx="6218459" cy="508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54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수행 경과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4" name="그래픽 53">
            <a:extLst>
              <a:ext uri="{FF2B5EF4-FFF2-40B4-BE49-F238E27FC236}">
                <a16:creationId xmlns:a16="http://schemas.microsoft.com/office/drawing/2014/main" id="{AB7DD004-6451-9C80-F5AE-9A510769D1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b="17803"/>
          <a:stretch/>
        </p:blipFill>
        <p:spPr>
          <a:xfrm rot="5400000">
            <a:off x="-520929" y="2344187"/>
            <a:ext cx="1438703" cy="48570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71B247F8-2564-A17E-7689-F846E8AE1885}"/>
              </a:ext>
            </a:extLst>
          </p:cNvPr>
          <p:cNvGrpSpPr/>
          <p:nvPr/>
        </p:nvGrpSpPr>
        <p:grpSpPr>
          <a:xfrm>
            <a:off x="491685" y="1246549"/>
            <a:ext cx="10526159" cy="375231"/>
            <a:chOff x="541891" y="1430219"/>
            <a:chExt cx="10526159" cy="3752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7D8656-04CE-F646-5326-CF3B699B71BE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75231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프로젝트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개발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프로세스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문서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-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기능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/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기술</a:t>
              </a:r>
              <a:r>
                <a:rPr lang="en-US" altLang="ko-KR" b="1" spc="-100" dirty="0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 </a:t>
              </a:r>
              <a:r>
                <a:rPr lang="en-US" altLang="ko-KR" b="1" spc="-100" dirty="0" err="1">
                  <a:solidFill>
                    <a:schemeClr val="bg2">
                      <a:lumMod val="25000"/>
                    </a:schemeClr>
                  </a:solidFill>
                  <a:latin typeface="맑은 고딕"/>
                </a:rPr>
                <a:t>명세서</a:t>
              </a:r>
              <a:endParaRPr lang="en-US" altLang="ko-KR" b="1" spc="-100">
                <a:solidFill>
                  <a:schemeClr val="bg2">
                    <a:lumMod val="25000"/>
                  </a:schemeClr>
                </a:solidFill>
                <a:latin typeface="맑은 고딕"/>
              </a:endParaRPr>
            </a:p>
          </p:txBody>
        </p:sp>
        <p:sp>
          <p:nvSpPr>
            <p:cNvPr id="14" name="그래픽 43">
              <a:extLst>
                <a:ext uri="{FF2B5EF4-FFF2-40B4-BE49-F238E27FC236}">
                  <a16:creationId xmlns:a16="http://schemas.microsoft.com/office/drawing/2014/main" id="{7AD92B59-A2A8-BFAA-59C6-290C22745093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DB72A5-FAA5-720B-01FB-BED951AB2AA8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19314" y="1733179"/>
            <a:ext cx="12192000" cy="2335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1F2721-77D2-7F38-7B3B-B55ECB63AE29}"/>
              </a:ext>
            </a:extLst>
          </p:cNvPr>
          <p:cNvSpPr txBox="1"/>
          <p:nvPr/>
        </p:nvSpPr>
        <p:spPr>
          <a:xfrm>
            <a:off x="8001318" y="1245150"/>
            <a:ext cx="3503513" cy="373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⑤ </a:t>
            </a:r>
            <a:r>
              <a:rPr lang="ko-KR" altLang="en-US" b="1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Manual</a:t>
            </a:r>
            <a:r>
              <a:rPr lang="ko-KR" altLang="en-US" b="1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accent1"/>
                </a:solidFill>
                <a:latin typeface="맑은 고딕"/>
                <a:ea typeface="맑은 고딕"/>
              </a:rPr>
              <a:t> 문서화</a:t>
            </a:r>
          </a:p>
        </p:txBody>
      </p:sp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57B8AC7-61EB-AC1A-7336-2807AB9C7CD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151" b="33719"/>
          <a:stretch/>
        </p:blipFill>
        <p:spPr>
          <a:xfrm>
            <a:off x="1773018" y="1856566"/>
            <a:ext cx="8640469" cy="441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38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주제</a:t>
            </a:r>
            <a:r>
              <a:rPr lang="en-US" altLang="ko-KR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및 </a:t>
            </a:r>
            <a:r>
              <a:rPr lang="en-US" altLang="ko-KR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기획</a:t>
            </a:r>
            <a:r>
              <a:rPr lang="en-US" altLang="ko-KR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배경</a:t>
            </a:r>
            <a:endParaRPr lang="en-US" altLang="ko-KR" dirty="0" err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515933" y="1665992"/>
            <a:ext cx="10797360" cy="4253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ko-KR" sz="3600" dirty="0">
                <a:latin typeface="Malgun Gothic"/>
                <a:ea typeface="Malgun Gothic"/>
              </a:rPr>
              <a:t>주제</a:t>
            </a:r>
            <a:endParaRPr lang="ko-KR"/>
          </a:p>
          <a:p>
            <a:pPr>
              <a:lnSpc>
                <a:spcPct val="150000"/>
              </a:lnSpc>
            </a:pPr>
            <a:r>
              <a:rPr lang="ko-KR" altLang="en-US" sz="2400" dirty="0"/>
              <a:t> - </a:t>
            </a:r>
            <a:r>
              <a:rPr lang="ko-KR" sz="2400" err="1">
                <a:latin typeface="Malgun Gothic"/>
                <a:ea typeface="Malgun Gothic"/>
              </a:rPr>
              <a:t>Suricata를</a:t>
            </a:r>
            <a:r>
              <a:rPr lang="ko-KR" sz="2400" dirty="0">
                <a:latin typeface="Malgun Gothic"/>
                <a:ea typeface="Malgun Gothic"/>
              </a:rPr>
              <a:t> 활용한 네트워크 빅데이터 분석 및 리포트 작성 자동화</a:t>
            </a:r>
          </a:p>
          <a:p>
            <a:pPr>
              <a:lnSpc>
                <a:spcPct val="150000"/>
              </a:lnSpc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>
                <a:latin typeface="Malgun Gothic"/>
                <a:ea typeface="Malgun Gothic"/>
              </a:rPr>
              <a:t>선정 배경</a:t>
            </a:r>
            <a:endParaRPr lang="ko-KR" dirty="0"/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Malgun Gothic"/>
                <a:ea typeface="Malgun Gothic"/>
              </a:rPr>
              <a:t> - 네트워크 로그로 대표되는 빅데이터 자료를 다뤄보고 관련 역량 강화와 주기적인 보고서 작성 자동화를 통한 업무 효율 강화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910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시나리오</a:t>
            </a: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515933" y="1599732"/>
            <a:ext cx="10797360" cy="4178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Malgun Gothic"/>
                <a:ea typeface="Malgun Gothic"/>
              </a:rPr>
              <a:t>구현 내용</a:t>
            </a:r>
            <a:endParaRPr lang="ko-KR" sz="36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/>
              <a:t> - </a:t>
            </a:r>
            <a:r>
              <a:rPr lang="ko-KR" altLang="en-US" sz="2400" dirty="0" err="1">
                <a:ea typeface="Malgun Gothic"/>
              </a:rPr>
              <a:t>WAS를</a:t>
            </a:r>
            <a:r>
              <a:rPr lang="ko-KR" altLang="en-US" sz="2400" dirty="0">
                <a:ea typeface="Malgun Gothic"/>
              </a:rPr>
              <a:t> 활용한 서비스 중인 웹서버의 네트워크 로그를 </a:t>
            </a:r>
            <a:r>
              <a:rPr lang="ko-KR" altLang="en-US" sz="2400" dirty="0" err="1">
                <a:ea typeface="Malgun Gothic"/>
              </a:rPr>
              <a:t>Suricata를</a:t>
            </a:r>
            <a:r>
              <a:rPr lang="ko-KR" altLang="en-US" sz="2400" dirty="0">
                <a:ea typeface="Malgun Gothic"/>
              </a:rPr>
              <a:t> 이용하여 모니터링 하고 주기적으로 로그 빅데이터를 자료화하고 이를 분석한다.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ea typeface="Malgun Gothic"/>
              </a:rPr>
              <a:t> - 네트워크의 로그를 </a:t>
            </a:r>
            <a:r>
              <a:rPr lang="ko-KR" altLang="en-US" sz="2400" dirty="0" err="1">
                <a:ea typeface="Malgun Gothic"/>
              </a:rPr>
              <a:t>Elastic</a:t>
            </a:r>
            <a:r>
              <a:rPr lang="ko-KR" altLang="en-US" sz="2400" dirty="0">
                <a:ea typeface="Malgun Gothic"/>
              </a:rPr>
              <a:t> </a:t>
            </a:r>
            <a:r>
              <a:rPr lang="ko-KR" altLang="en-US" sz="2400" dirty="0" err="1">
                <a:ea typeface="Malgun Gothic"/>
              </a:rPr>
              <a:t>Stack을</a:t>
            </a:r>
            <a:r>
              <a:rPr lang="ko-KR" altLang="en-US" sz="2400" dirty="0">
                <a:ea typeface="Malgun Gothic"/>
              </a:rPr>
              <a:t> 활용하여 실시간으로 전달받고 이를 시각화 구성해본다.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ea typeface="Malgun Gothic"/>
              </a:rPr>
              <a:t> - 주기적으로 작성하는 네트워크 로그 보고서를 다양한 형식으로 구현하고 이를 자동화 한다.</a:t>
            </a:r>
          </a:p>
        </p:txBody>
      </p:sp>
    </p:spTree>
    <p:extLst>
      <p:ext uri="{BB962C8B-B14F-4D97-AF65-F5344CB8AC3E}">
        <p14:creationId xmlns:p14="http://schemas.microsoft.com/office/powerpoint/2010/main" val="3713776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활용</a:t>
            </a:r>
            <a:r>
              <a:rPr lang="en-US" altLang="ko-KR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장비</a:t>
            </a:r>
            <a:r>
              <a:rPr lang="en-US" altLang="ko-KR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및 </a:t>
            </a: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재료</a:t>
            </a: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515933" y="1599732"/>
            <a:ext cx="10797360" cy="36248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Malgun Gothic"/>
                <a:ea typeface="Malgun Gothic"/>
              </a:rPr>
              <a:t>개발 환경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 - 웹서버 : 네이버 클라우드 </a:t>
            </a:r>
            <a:r>
              <a:rPr lang="ko-KR" sz="2400" dirty="0" err="1"/>
              <a:t>Ubuntu</a:t>
            </a:r>
            <a:r>
              <a:rPr lang="ko-KR" sz="2400" dirty="0"/>
              <a:t> 22.04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 - WAS : </a:t>
            </a:r>
            <a:r>
              <a:rPr lang="en-US" altLang="ko-KR" sz="2400" dirty="0">
                <a:ea typeface="Malgun Gothic"/>
              </a:rPr>
              <a:t>Django</a:t>
            </a:r>
            <a:r>
              <a:rPr lang="ko-KR" altLang="en-US" sz="2400" dirty="0">
                <a:ea typeface="Malgun Gothic"/>
              </a:rPr>
              <a:t> </a:t>
            </a:r>
            <a:r>
              <a:rPr lang="en-US" altLang="ko-KR" sz="2400" dirty="0">
                <a:ea typeface="Malgun Gothic"/>
              </a:rPr>
              <a:t>version</a:t>
            </a:r>
            <a:r>
              <a:rPr lang="ko-KR" sz="2400" dirty="0">
                <a:ea typeface="Malgun Gothic"/>
              </a:rPr>
              <a:t> </a:t>
            </a:r>
            <a:r>
              <a:rPr lang="en-US" altLang="ko-KR" sz="2400" dirty="0">
                <a:ea typeface="Malgun Gothic"/>
              </a:rPr>
              <a:t>5.1 + </a:t>
            </a:r>
            <a:r>
              <a:rPr lang="en-US" sz="2400" dirty="0">
                <a:ea typeface="Malgun Gothic"/>
              </a:rPr>
              <a:t>MariaDB Server version: 10.6.16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altLang="ko-KR" sz="2400" dirty="0">
                <a:ea typeface="Malgun Gothic"/>
              </a:rPr>
              <a:t> - </a:t>
            </a:r>
            <a:r>
              <a:rPr lang="en-US" altLang="ko-KR" sz="2400" dirty="0" err="1">
                <a:ea typeface="Malgun Gothic"/>
              </a:rPr>
              <a:t>네트워크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로그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수집</a:t>
            </a:r>
            <a:r>
              <a:rPr lang="en-US" altLang="ko-KR" sz="2400" dirty="0">
                <a:ea typeface="Malgun Gothic"/>
              </a:rPr>
              <a:t> 및 </a:t>
            </a:r>
            <a:r>
              <a:rPr lang="en-US" altLang="ko-KR" sz="2400" dirty="0" err="1">
                <a:ea typeface="Malgun Gothic"/>
              </a:rPr>
              <a:t>분석</a:t>
            </a:r>
            <a:r>
              <a:rPr lang="en-US" altLang="ko-KR" sz="2400" dirty="0">
                <a:ea typeface="Malgun Gothic"/>
              </a:rPr>
              <a:t> : </a:t>
            </a:r>
            <a:r>
              <a:rPr lang="en-US" sz="2400" dirty="0">
                <a:ea typeface="Malgun Gothic"/>
              </a:rPr>
              <a:t>Suricata version 7.0.6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ea typeface="Malgun Gothic"/>
              </a:rPr>
              <a:t> - </a:t>
            </a:r>
            <a:r>
              <a:rPr lang="ko-KR" altLang="en-US" sz="2400" dirty="0">
                <a:ea typeface="Malgun Gothic"/>
              </a:rPr>
              <a:t>로그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빅데이터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검색</a:t>
            </a:r>
            <a:r>
              <a:rPr lang="en-US" altLang="ko-KR" sz="2400" dirty="0">
                <a:ea typeface="Malgun Gothic"/>
              </a:rPr>
              <a:t>/</a:t>
            </a:r>
            <a:r>
              <a:rPr lang="en-US" altLang="ko-KR" sz="2400" dirty="0" err="1">
                <a:ea typeface="Malgun Gothic"/>
              </a:rPr>
              <a:t>분석</a:t>
            </a:r>
            <a:r>
              <a:rPr lang="en-US" altLang="ko-KR" sz="2400" dirty="0">
                <a:ea typeface="Malgun Gothic"/>
              </a:rPr>
              <a:t>, </a:t>
            </a:r>
            <a:r>
              <a:rPr lang="en-US" altLang="ko-KR" sz="2400" dirty="0" err="1">
                <a:ea typeface="Malgun Gothic"/>
              </a:rPr>
              <a:t>실시간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시각화</a:t>
            </a:r>
            <a:r>
              <a:rPr lang="en-US" altLang="ko-KR" sz="2400" dirty="0">
                <a:ea typeface="Malgun Gothic"/>
              </a:rPr>
              <a:t> 및 </a:t>
            </a:r>
            <a:r>
              <a:rPr lang="en-US" altLang="ko-KR" sz="2400" dirty="0" err="1">
                <a:ea typeface="Malgun Gothic"/>
              </a:rPr>
              <a:t>리포트</a:t>
            </a:r>
            <a:r>
              <a:rPr lang="en-US" altLang="ko-KR" sz="2400" dirty="0">
                <a:ea typeface="Malgun Gothic"/>
              </a:rPr>
              <a:t> </a:t>
            </a:r>
            <a:r>
              <a:rPr lang="en-US" altLang="ko-KR" sz="2400" dirty="0" err="1">
                <a:ea typeface="Malgun Gothic"/>
              </a:rPr>
              <a:t>작성</a:t>
            </a:r>
            <a:r>
              <a:rPr lang="en-US" altLang="ko-KR" sz="2400" dirty="0">
                <a:ea typeface="Malgun Gothic"/>
              </a:rPr>
              <a:t> : Elastic Stack 8.15 + </a:t>
            </a:r>
            <a:r>
              <a:rPr lang="en-US" sz="2400" dirty="0">
                <a:ea typeface="Malgun Gothic"/>
              </a:rPr>
              <a:t>nginx version /1.18.0 (Ubuntu)</a:t>
            </a:r>
          </a:p>
        </p:txBody>
      </p:sp>
    </p:spTree>
    <p:extLst>
      <p:ext uri="{BB962C8B-B14F-4D97-AF65-F5344CB8AC3E}">
        <p14:creationId xmlns:p14="http://schemas.microsoft.com/office/powerpoint/2010/main" val="1822858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구조</a:t>
            </a: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515933" y="1599732"/>
            <a:ext cx="10797360" cy="8198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 err="1">
                <a:latin typeface="Malgun Gothic"/>
                <a:ea typeface="Malgun Gothic"/>
              </a:rPr>
              <a:t>Work</a:t>
            </a:r>
            <a:r>
              <a:rPr lang="ko-KR" altLang="en-US" sz="3600" dirty="0">
                <a:latin typeface="Malgun Gothic"/>
                <a:ea typeface="Malgun Gothic"/>
              </a:rPr>
              <a:t> </a:t>
            </a:r>
            <a:r>
              <a:rPr lang="ko-KR" altLang="en-US" sz="3600" dirty="0" err="1">
                <a:latin typeface="Malgun Gothic"/>
                <a:ea typeface="Malgun Gothic"/>
              </a:rPr>
              <a:t>Flow</a:t>
            </a:r>
            <a:endParaRPr lang="en-US" sz="2400" dirty="0" err="1">
              <a:ea typeface="Malgun Gothic"/>
            </a:endParaRPr>
          </a:p>
        </p:txBody>
      </p:sp>
      <p:pic>
        <p:nvPicPr>
          <p:cNvPr id="8" name="그림 7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B229BFE5-1F11-FEB8-DE55-B63B69DE3FD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08888" y="1278924"/>
            <a:ext cx="5784522" cy="454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프로젝트</a:t>
            </a:r>
            <a:r>
              <a:rPr lang="en-US" altLang="ko-KR" dirty="0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</a:t>
            </a:r>
            <a:r>
              <a:rPr lang="en-US" altLang="ko-KR" dirty="0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구조</a:t>
            </a: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495339" y="1599732"/>
            <a:ext cx="10807657" cy="81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 err="1">
                <a:latin typeface="Malgun Gothic"/>
                <a:ea typeface="Malgun Gothic"/>
              </a:rPr>
              <a:t>Flowchart</a:t>
            </a:r>
          </a:p>
        </p:txBody>
      </p:sp>
      <p:pic>
        <p:nvPicPr>
          <p:cNvPr id="7" name="그림 6" descr="도표, 라인, 텍스트, 평면도이(가) 표시된 사진&#10;&#10;자동 생성된 설명">
            <a:extLst>
              <a:ext uri="{FF2B5EF4-FFF2-40B4-BE49-F238E27FC236}">
                <a16:creationId xmlns:a16="http://schemas.microsoft.com/office/drawing/2014/main" id="{AAC8EB82-52C3-0311-1F00-9B27CF979F3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7243" y="2439729"/>
            <a:ext cx="11429999" cy="299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49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20610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개요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altLang="ko-KR" sz="2200" b="1" dirty="0">
                <a:solidFill>
                  <a:srgbClr val="0047FF"/>
                </a:solidFill>
              </a:rPr>
              <a:t>0</a:t>
            </a:r>
            <a:r>
              <a:rPr lang="ko-KR" sz="2200" b="1" dirty="0">
                <a:solidFill>
                  <a:srgbClr val="0047FF"/>
                </a:solidFill>
              </a:rPr>
              <a:t>1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9" name="Picture 31">
            <a:extLst>
              <a:ext uri="{FF2B5EF4-FFF2-40B4-BE49-F238E27FC236}">
                <a16:creationId xmlns:a16="http://schemas.microsoft.com/office/drawing/2014/main" id="{C6CBC9DA-3583-7202-46F6-2298DD60B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5" y="6211175"/>
            <a:ext cx="11582400" cy="21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5766" y="984649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6FC86B9-E519-DE05-73B9-09CCA7EC41FD}"/>
              </a:ext>
            </a:extLst>
          </p:cNvPr>
          <p:cNvGrpSpPr/>
          <p:nvPr/>
        </p:nvGrpSpPr>
        <p:grpSpPr>
          <a:xfrm>
            <a:off x="413321" y="2436099"/>
            <a:ext cx="10883757" cy="3609702"/>
            <a:chOff x="413321" y="2436099"/>
            <a:chExt cx="10883757" cy="360970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533C0E5-37D4-666D-ED97-04FE66D8AA07}"/>
                </a:ext>
              </a:extLst>
            </p:cNvPr>
            <p:cNvSpPr/>
            <p:nvPr/>
          </p:nvSpPr>
          <p:spPr>
            <a:xfrm>
              <a:off x="413321" y="5902746"/>
              <a:ext cx="2122306" cy="143055"/>
            </a:xfrm>
            <a:prstGeom prst="rect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865315C-A3ED-823F-9D27-0B0DB41EC7B2}"/>
                </a:ext>
              </a:extLst>
            </p:cNvPr>
            <p:cNvGrpSpPr/>
            <p:nvPr/>
          </p:nvGrpSpPr>
          <p:grpSpPr>
            <a:xfrm>
              <a:off x="2599682" y="2436099"/>
              <a:ext cx="2122307" cy="3609702"/>
              <a:chOff x="2815881" y="2567441"/>
              <a:chExt cx="2122307" cy="3609702"/>
            </a:xfrm>
            <a:effectLst/>
          </p:grpSpPr>
          <p:sp>
            <p:nvSpPr>
              <p:cNvPr id="41" name="사각형: 둥근 위쪽 모서리 40">
                <a:extLst>
                  <a:ext uri="{FF2B5EF4-FFF2-40B4-BE49-F238E27FC236}">
                    <a16:creationId xmlns:a16="http://schemas.microsoft.com/office/drawing/2014/main" id="{BBADC5C0-E325-0E29-F1CB-2BBDC807F88A}"/>
                  </a:ext>
                </a:extLst>
              </p:cNvPr>
              <p:cNvSpPr/>
              <p:nvPr/>
            </p:nvSpPr>
            <p:spPr>
              <a:xfrm>
                <a:off x="2815881" y="2567441"/>
                <a:ext cx="2122307" cy="3609702"/>
              </a:xfrm>
              <a:prstGeom prst="round2SameRect">
                <a:avLst/>
              </a:prstGeom>
              <a:solidFill>
                <a:srgbClr val="FFFEFB"/>
              </a:solidFill>
              <a:ln>
                <a:noFill/>
              </a:ln>
              <a:effectLst>
                <a:outerShdw blurRad="63500" sx="102000" sy="102000" algn="ctr" rotWithShape="0">
                  <a:srgbClr val="FFD85C">
                    <a:alpha val="2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212270CE-CB89-13D3-2499-5C569A88DAEE}"/>
                  </a:ext>
                </a:extLst>
              </p:cNvPr>
              <p:cNvSpPr/>
              <p:nvPr/>
            </p:nvSpPr>
            <p:spPr>
              <a:xfrm>
                <a:off x="2815882" y="6034088"/>
                <a:ext cx="2122306" cy="143055"/>
              </a:xfrm>
              <a:prstGeom prst="rect">
                <a:avLst/>
              </a:prstGeom>
              <a:solidFill>
                <a:srgbClr val="FFD85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8A4A06D-5101-B6C5-2F44-97F7FFB0E367}"/>
                </a:ext>
              </a:extLst>
            </p:cNvPr>
            <p:cNvGrpSpPr/>
            <p:nvPr/>
          </p:nvGrpSpPr>
          <p:grpSpPr>
            <a:xfrm>
              <a:off x="478831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52" name="사각형: 둥근 위쪽 모서리 51">
                <a:extLst>
                  <a:ext uri="{FF2B5EF4-FFF2-40B4-BE49-F238E27FC236}">
                    <a16:creationId xmlns:a16="http://schemas.microsoft.com/office/drawing/2014/main" id="{F72DAD37-8C9C-A1D9-B260-16DAC4007425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FE7EC4F7-D4F8-F4A3-01C4-3E8C7714799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9A6EBD5C-A4FC-1FDE-C45A-C129D11A7773}"/>
                </a:ext>
              </a:extLst>
            </p:cNvPr>
            <p:cNvGrpSpPr/>
            <p:nvPr/>
          </p:nvGrpSpPr>
          <p:grpSpPr>
            <a:xfrm>
              <a:off x="9174771" y="2436099"/>
              <a:ext cx="2122307" cy="3609702"/>
              <a:chOff x="541891" y="2567441"/>
              <a:chExt cx="2122307" cy="3609702"/>
            </a:xfrm>
            <a:effectLst/>
          </p:grpSpPr>
          <p:sp>
            <p:nvSpPr>
              <p:cNvPr id="72" name="사각형: 둥근 위쪽 모서리 71">
                <a:extLst>
                  <a:ext uri="{FF2B5EF4-FFF2-40B4-BE49-F238E27FC236}">
                    <a16:creationId xmlns:a16="http://schemas.microsoft.com/office/drawing/2014/main" id="{9F1D2BA5-A67E-8CA8-68CC-CC5DD3253E8D}"/>
                  </a:ext>
                </a:extLst>
              </p:cNvPr>
              <p:cNvSpPr/>
              <p:nvPr/>
            </p:nvSpPr>
            <p:spPr>
              <a:xfrm>
                <a:off x="541891" y="2567441"/>
                <a:ext cx="2122307" cy="3609702"/>
              </a:xfrm>
              <a:prstGeom prst="round2SameRect">
                <a:avLst/>
              </a:prstGeom>
              <a:solidFill>
                <a:srgbClr val="FCFDFE"/>
              </a:solidFill>
              <a:ln>
                <a:noFill/>
              </a:ln>
              <a:effectLst>
                <a:outerShdw blurRad="63500" sx="102000" sy="102000" algn="ctr" rotWithShape="0">
                  <a:srgbClr val="3378C8">
                    <a:alpha val="1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43722B3-BD0E-2ECA-6689-6A2C0563E3C8}"/>
                  </a:ext>
                </a:extLst>
              </p:cNvPr>
              <p:cNvSpPr/>
              <p:nvPr/>
            </p:nvSpPr>
            <p:spPr>
              <a:xfrm>
                <a:off x="541891" y="6034088"/>
                <a:ext cx="2122306" cy="143055"/>
              </a:xfrm>
              <a:prstGeom prst="rect">
                <a:avLst/>
              </a:prstGeom>
              <a:solidFill>
                <a:srgbClr val="3378C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59BB49-461A-36B5-6671-EA362D6B88F5}"/>
                </a:ext>
              </a:extLst>
            </p:cNvPr>
            <p:cNvGrpSpPr/>
            <p:nvPr/>
          </p:nvGrpSpPr>
          <p:grpSpPr>
            <a:xfrm>
              <a:off x="6974672" y="2436099"/>
              <a:ext cx="2122307" cy="3609702"/>
              <a:chOff x="6970105" y="2430329"/>
              <a:chExt cx="2122307" cy="3609702"/>
            </a:xfrm>
          </p:grpSpPr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F10CEE7-D1CF-FF0B-B01E-20A7277CC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12318" y="4123017"/>
                <a:ext cx="208445" cy="0"/>
              </a:xfrm>
              <a:prstGeom prst="line">
                <a:avLst/>
              </a:prstGeom>
              <a:ln w="19050">
                <a:solidFill>
                  <a:srgbClr val="FFD8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B1E00A0C-E033-E8EB-4A85-EABC364FE2F4}"/>
                  </a:ext>
                </a:extLst>
              </p:cNvPr>
              <p:cNvGrpSpPr/>
              <p:nvPr/>
            </p:nvGrpSpPr>
            <p:grpSpPr>
              <a:xfrm>
                <a:off x="6970105" y="2430329"/>
                <a:ext cx="2122307" cy="3609702"/>
                <a:chOff x="2815881" y="2567441"/>
                <a:chExt cx="2122307" cy="3609702"/>
              </a:xfrm>
              <a:effectLst/>
            </p:grpSpPr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AD146179-C1F1-3711-0B2A-B9627695808E}"/>
                    </a:ext>
                  </a:extLst>
                </p:cNvPr>
                <p:cNvSpPr/>
                <p:nvPr/>
              </p:nvSpPr>
              <p:spPr>
                <a:xfrm>
                  <a:off x="2815881" y="2567441"/>
                  <a:ext cx="2122307" cy="3609702"/>
                </a:xfrm>
                <a:prstGeom prst="round2SameRect">
                  <a:avLst/>
                </a:prstGeom>
                <a:solidFill>
                  <a:srgbClr val="FFFEFB"/>
                </a:solidFill>
                <a:ln>
                  <a:noFill/>
                </a:ln>
                <a:effectLst>
                  <a:outerShdw blurRad="63500" sx="102000" sy="102000" algn="ctr" rotWithShape="0">
                    <a:srgbClr val="FFD85C">
                      <a:alpha val="2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4B042380-0F27-357E-BDB8-039E536A1A5F}"/>
                    </a:ext>
                  </a:extLst>
                </p:cNvPr>
                <p:cNvSpPr/>
                <p:nvPr/>
              </p:nvSpPr>
              <p:spPr>
                <a:xfrm>
                  <a:off x="2815882" y="6034088"/>
                  <a:ext cx="2122306" cy="143055"/>
                </a:xfrm>
                <a:prstGeom prst="rect">
                  <a:avLst/>
                </a:prstGeom>
                <a:solidFill>
                  <a:srgbClr val="FFD85C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ko-KR"/>
                  </a:defPPr>
                  <a:lvl1pPr marL="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1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86" name="TextBox 28">
            <a:extLst>
              <a:ext uri="{FF2B5EF4-FFF2-40B4-BE49-F238E27FC236}">
                <a16:creationId xmlns:a16="http://schemas.microsoft.com/office/drawing/2014/main" id="{2168CD54-D633-5776-71CD-FD7897E3EC30}"/>
              </a:ext>
            </a:extLst>
          </p:cNvPr>
          <p:cNvSpPr txBox="1"/>
          <p:nvPr/>
        </p:nvSpPr>
        <p:spPr>
          <a:xfrm>
            <a:off x="599505" y="1150311"/>
            <a:ext cx="1032443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활용 </a:t>
            </a:r>
            <a:r>
              <a:rPr lang="en-US" altLang="ko-KR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방안</a:t>
            </a:r>
            <a:r>
              <a:rPr lang="en-US" altLang="ko-KR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 및 </a:t>
            </a:r>
            <a:r>
              <a:rPr lang="en-US" altLang="ko-KR" err="1">
                <a:ln>
                  <a:solidFill>
                    <a:srgbClr val="5B9BD5">
                      <a:shade val="15000"/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</a:rPr>
              <a:t>기대효과</a:t>
            </a:r>
            <a:endParaRPr lang="en-US" altLang="ko-KR" dirty="0" err="1">
              <a:ln>
                <a:solidFill>
                  <a:srgbClr val="5B9BD5">
                    <a:shade val="15000"/>
                    <a:alpha val="0"/>
                  </a:srgb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ea typeface="맑은 고딕"/>
            </a:endParaRPr>
          </a:p>
        </p:txBody>
      </p:sp>
      <p:sp>
        <p:nvSpPr>
          <p:cNvPr id="88" name="그래픽 43">
            <a:extLst>
              <a:ext uri="{FF2B5EF4-FFF2-40B4-BE49-F238E27FC236}">
                <a16:creationId xmlns:a16="http://schemas.microsoft.com/office/drawing/2014/main" id="{3A85AD0A-F31C-CE36-E2E5-7C20DEA387EC}"/>
              </a:ext>
            </a:extLst>
          </p:cNvPr>
          <p:cNvSpPr/>
          <p:nvPr/>
        </p:nvSpPr>
        <p:spPr>
          <a:xfrm>
            <a:off x="495297" y="1278042"/>
            <a:ext cx="101147" cy="113869"/>
          </a:xfrm>
          <a:custGeom>
            <a:avLst/>
            <a:gdLst>
              <a:gd name="connsiteX0" fmla="*/ 428021 w 450214"/>
              <a:gd name="connsiteY0" fmla="*/ 214932 h 506845"/>
              <a:gd name="connsiteX1" fmla="*/ 66705 w 450214"/>
              <a:gd name="connsiteY1" fmla="*/ 6045 h 506845"/>
              <a:gd name="connsiteX2" fmla="*/ 0 w 450214"/>
              <a:gd name="connsiteY2" fmla="*/ 44511 h 506845"/>
              <a:gd name="connsiteX3" fmla="*/ 0 w 450214"/>
              <a:gd name="connsiteY3" fmla="*/ 462326 h 506845"/>
              <a:gd name="connsiteX4" fmla="*/ 66705 w 450214"/>
              <a:gd name="connsiteY4" fmla="*/ 500812 h 506845"/>
              <a:gd name="connsiteX5" fmla="*/ 428021 w 450214"/>
              <a:gd name="connsiteY5" fmla="*/ 291905 h 506845"/>
              <a:gd name="connsiteX6" fmla="*/ 428021 w 450214"/>
              <a:gd name="connsiteY6" fmla="*/ 214932 h 50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4" h="506845">
                <a:moveTo>
                  <a:pt x="428021" y="214932"/>
                </a:moveTo>
                <a:lnTo>
                  <a:pt x="66705" y="6045"/>
                </a:lnTo>
                <a:cubicBezTo>
                  <a:pt x="37072" y="-11108"/>
                  <a:pt x="0" y="10287"/>
                  <a:pt x="0" y="44511"/>
                </a:cubicBezTo>
                <a:lnTo>
                  <a:pt x="0" y="462326"/>
                </a:lnTo>
                <a:cubicBezTo>
                  <a:pt x="0" y="496550"/>
                  <a:pt x="37072" y="517945"/>
                  <a:pt x="66705" y="500812"/>
                </a:cubicBezTo>
                <a:lnTo>
                  <a:pt x="428021" y="291905"/>
                </a:lnTo>
                <a:cubicBezTo>
                  <a:pt x="457613" y="274793"/>
                  <a:pt x="457613" y="232064"/>
                  <a:pt x="428021" y="214932"/>
                </a:cubicBezTo>
                <a:close/>
              </a:path>
            </a:pathLst>
          </a:custGeom>
          <a:solidFill>
            <a:srgbClr val="3378C8"/>
          </a:solidFill>
          <a:ln w="2035" cap="flat">
            <a:noFill/>
            <a:prstDash val="solid"/>
            <a:miter/>
          </a:ln>
          <a:effectLst>
            <a:outerShdw blurRad="50800" dist="38100" dir="5400000" algn="t" rotWithShape="0">
              <a:srgbClr val="3378C8">
                <a:alpha val="40000"/>
              </a:srgbClr>
            </a:outerShdw>
          </a:effectLst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A125C3B3-8578-7EA7-0E27-D502216AACA8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395" y="1544681"/>
            <a:ext cx="12192000" cy="233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095E71-BFB8-1EA3-C632-028773B07D84}"/>
              </a:ext>
            </a:extLst>
          </p:cNvPr>
          <p:cNvSpPr txBox="1"/>
          <p:nvPr/>
        </p:nvSpPr>
        <p:spPr>
          <a:xfrm>
            <a:off x="515933" y="1599732"/>
            <a:ext cx="10797360" cy="362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Malgun Gothic"/>
                <a:ea typeface="Malgun Gothic"/>
              </a:rPr>
              <a:t>예상 성과 및 실무 활용성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 - 네트워크 빅데이터의 이해 및 분석력 강화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ea typeface="Malgun Gothic"/>
              </a:rPr>
              <a:t> - 표준 </a:t>
            </a:r>
            <a:r>
              <a:rPr lang="ko-KR" altLang="en-US" sz="2400" dirty="0" err="1">
                <a:ea typeface="Malgun Gothic"/>
              </a:rPr>
              <a:t>네트워트</a:t>
            </a:r>
            <a:r>
              <a:rPr lang="ko-KR" altLang="en-US" sz="2400" dirty="0">
                <a:ea typeface="Malgun Gothic"/>
              </a:rPr>
              <a:t> 분석 도구인 </a:t>
            </a:r>
            <a:r>
              <a:rPr lang="ko-KR" altLang="en-US" sz="2400" dirty="0" err="1">
                <a:ea typeface="Malgun Gothic"/>
              </a:rPr>
              <a:t>Suricata</a:t>
            </a:r>
            <a:r>
              <a:rPr lang="ko-KR" altLang="en-US" sz="2400" dirty="0">
                <a:ea typeface="Malgun Gothic"/>
              </a:rPr>
              <a:t> 활용 능력 강화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ea typeface="Malgun Gothic"/>
              </a:rPr>
              <a:t> - 많이 활용되고 있는 </a:t>
            </a:r>
            <a:r>
              <a:rPr lang="ko-KR" altLang="en-US" sz="2400" dirty="0" err="1">
                <a:ea typeface="Malgun Gothic"/>
              </a:rPr>
              <a:t>Elastic</a:t>
            </a:r>
            <a:r>
              <a:rPr lang="ko-KR" altLang="en-US" sz="2400" dirty="0">
                <a:ea typeface="Malgun Gothic"/>
              </a:rPr>
              <a:t> </a:t>
            </a:r>
            <a:r>
              <a:rPr lang="ko-KR" altLang="en-US" sz="2400" dirty="0" err="1">
                <a:ea typeface="Malgun Gothic"/>
              </a:rPr>
              <a:t>Stack</a:t>
            </a:r>
            <a:r>
              <a:rPr lang="ko-KR" altLang="en-US" sz="2400" dirty="0">
                <a:ea typeface="Malgun Gothic"/>
              </a:rPr>
              <a:t> 활용 능력 강화 및 관련 리포트 생성 구현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ea typeface="Malgun Gothic"/>
              </a:rPr>
              <a:t> - 실무에서 주기적인 리포트 작성의 자동화로 업무 효율 증대 및 빠른 의사 결정 / 정책 수립 가능</a:t>
            </a:r>
          </a:p>
        </p:txBody>
      </p:sp>
    </p:spTree>
    <p:extLst>
      <p:ext uri="{BB962C8B-B14F-4D97-AF65-F5344CB8AC3E}">
        <p14:creationId xmlns:p14="http://schemas.microsoft.com/office/powerpoint/2010/main" val="3387756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5"/>
          <p:cNvGrpSpPr/>
          <p:nvPr/>
        </p:nvGrpSpPr>
        <p:grpSpPr>
          <a:xfrm>
            <a:off x="394531" y="266620"/>
            <a:ext cx="11302172" cy="760257"/>
            <a:chOff x="394531" y="266620"/>
            <a:chExt cx="11302172" cy="760257"/>
          </a:xfrm>
        </p:grpSpPr>
        <p:pic>
          <p:nvPicPr>
            <p:cNvPr id="100" name="Google Shape;100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087103" y="266620"/>
              <a:ext cx="609600" cy="152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5"/>
            <p:cNvSpPr txBox="1"/>
            <p:nvPr/>
          </p:nvSpPr>
          <p:spPr>
            <a:xfrm>
              <a:off x="394531" y="496975"/>
              <a:ext cx="1847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1" i="0" u="none" strike="noStrike" cap="none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 txBox="1"/>
            <p:nvPr/>
          </p:nvSpPr>
          <p:spPr>
            <a:xfrm>
              <a:off x="894375" y="496975"/>
              <a:ext cx="4525350" cy="430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>
                <a:buSzPts val="2200"/>
              </a:pPr>
              <a:r>
                <a:rPr lang="ko-KR" altLang="en-US" sz="2200" b="1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</a:rPr>
                <a:t>프로젝트 팀 구성 및 역할</a:t>
              </a:r>
            </a:p>
          </p:txBody>
        </p:sp>
        <p:grpSp>
          <p:nvGrpSpPr>
            <p:cNvPr id="103" name="Google Shape;103;p15"/>
            <p:cNvGrpSpPr/>
            <p:nvPr/>
          </p:nvGrpSpPr>
          <p:grpSpPr>
            <a:xfrm>
              <a:off x="497465" y="981158"/>
              <a:ext cx="11199238" cy="45719"/>
              <a:chOff x="497465" y="981158"/>
              <a:chExt cx="11199238" cy="45719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522577" y="1007918"/>
                <a:ext cx="11174126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 rot="10800000" flipH="1">
                <a:off x="497465" y="981158"/>
                <a:ext cx="334614" cy="45719"/>
              </a:xfrm>
              <a:prstGeom prst="rect">
                <a:avLst/>
              </a:prstGeom>
              <a:solidFill>
                <a:srgbClr val="0047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6" name="Google Shape;106;p15"/>
          <p:cNvSpPr txBox="1"/>
          <p:nvPr/>
        </p:nvSpPr>
        <p:spPr>
          <a:xfrm>
            <a:off x="394531" y="496975"/>
            <a:ext cx="53412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47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200" b="1" i="0" u="none" strike="noStrike" cap="none" dirty="0">
              <a:solidFill>
                <a:srgbClr val="0047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419931" y="236442"/>
            <a:ext cx="12554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K-디지털 트레이닝</a:t>
            </a:r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0" name="Picture 32">
            <a:extLst>
              <a:ext uri="{FF2B5EF4-FFF2-40B4-BE49-F238E27FC236}">
                <a16:creationId xmlns:a16="http://schemas.microsoft.com/office/drawing/2014/main" id="{01D81F13-EE67-46C2-4CF9-D2D6B6192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9" y="1868799"/>
            <a:ext cx="27717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utoShape 33">
            <a:extLst>
              <a:ext uri="{FF2B5EF4-FFF2-40B4-BE49-F238E27FC236}">
                <a16:creationId xmlns:a16="http://schemas.microsoft.com/office/drawing/2014/main" id="{1E1DA8BB-E35E-691A-131E-A67BDE1AE7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6378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AutoShape 34">
            <a:extLst>
              <a:ext uri="{FF2B5EF4-FFF2-40B4-BE49-F238E27FC236}">
                <a16:creationId xmlns:a16="http://schemas.microsoft.com/office/drawing/2014/main" id="{5C876634-3831-19B8-3509-F7EEEB0BE7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2416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AutoShape 35">
            <a:extLst>
              <a:ext uri="{FF2B5EF4-FFF2-40B4-BE49-F238E27FC236}">
                <a16:creationId xmlns:a16="http://schemas.microsoft.com/office/drawing/2014/main" id="{7258970B-9859-59F6-7CF4-B5C97040E2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9845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84" name="Picture 36">
            <a:extLst>
              <a:ext uri="{FF2B5EF4-FFF2-40B4-BE49-F238E27FC236}">
                <a16:creationId xmlns:a16="http://schemas.microsoft.com/office/drawing/2014/main" id="{E528D197-41EB-2463-FC51-D61CF2FA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296" y="1108134"/>
            <a:ext cx="1114425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37">
            <a:extLst>
              <a:ext uri="{FF2B5EF4-FFF2-40B4-BE49-F238E27FC236}">
                <a16:creationId xmlns:a16="http://schemas.microsoft.com/office/drawing/2014/main" id="{423984CB-E207-1001-7A99-F74DD154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635" y="1603671"/>
            <a:ext cx="139065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38">
            <a:extLst>
              <a:ext uri="{FF2B5EF4-FFF2-40B4-BE49-F238E27FC236}">
                <a16:creationId xmlns:a16="http://schemas.microsoft.com/office/drawing/2014/main" id="{24EACAAF-A08C-9C38-B2E9-DBDA2E1504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73838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AutoShape 39">
            <a:extLst>
              <a:ext uri="{FF2B5EF4-FFF2-40B4-BE49-F238E27FC236}">
                <a16:creationId xmlns:a16="http://schemas.microsoft.com/office/drawing/2014/main" id="{291943FF-F747-862D-91DD-59BB41BDB7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34213" y="-1295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F92146-B07B-C311-EF22-FCD8E1FE76C5}"/>
              </a:ext>
            </a:extLst>
          </p:cNvPr>
          <p:cNvGrpSpPr/>
          <p:nvPr/>
        </p:nvGrpSpPr>
        <p:grpSpPr>
          <a:xfrm>
            <a:off x="10060127" y="6380459"/>
            <a:ext cx="1075644" cy="150807"/>
            <a:chOff x="921102" y="6027409"/>
            <a:chExt cx="2680001" cy="375740"/>
          </a:xfrm>
        </p:grpSpPr>
        <p:pic>
          <p:nvPicPr>
            <p:cNvPr id="3" name="_x278651016" descr="EMB0000378c3f3d">
              <a:extLst>
                <a:ext uri="{FF2B5EF4-FFF2-40B4-BE49-F238E27FC236}">
                  <a16:creationId xmlns:a16="http://schemas.microsoft.com/office/drawing/2014/main" id="{717B51EC-2096-2458-0684-EA2B4FBCF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865" y="6027409"/>
              <a:ext cx="1180238" cy="375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그래픽 23">
              <a:extLst>
                <a:ext uri="{FF2B5EF4-FFF2-40B4-BE49-F238E27FC236}">
                  <a16:creationId xmlns:a16="http://schemas.microsoft.com/office/drawing/2014/main" id="{EA73D950-A5AF-E7B2-A931-ED4DC12A7A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21102" y="6027409"/>
              <a:ext cx="1190542" cy="353945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247BE64-85B5-7C04-D551-43D7EA2D00D1}"/>
              </a:ext>
            </a:extLst>
          </p:cNvPr>
          <p:cNvGrpSpPr/>
          <p:nvPr/>
        </p:nvGrpSpPr>
        <p:grpSpPr>
          <a:xfrm>
            <a:off x="486896" y="1161362"/>
            <a:ext cx="10526159" cy="369332"/>
            <a:chOff x="541891" y="1430219"/>
            <a:chExt cx="10526159" cy="369332"/>
          </a:xfrm>
        </p:grpSpPr>
        <p:sp>
          <p:nvSpPr>
            <p:cNvPr id="6" name="TextBox 23">
              <a:extLst>
                <a:ext uri="{FF2B5EF4-FFF2-40B4-BE49-F238E27FC236}">
                  <a16:creationId xmlns:a16="http://schemas.microsoft.com/office/drawing/2014/main" id="{67F04AE5-D365-4B0E-9031-83310E282831}"/>
                </a:ext>
              </a:extLst>
            </p:cNvPr>
            <p:cNvSpPr txBox="1"/>
            <p:nvPr/>
          </p:nvSpPr>
          <p:spPr>
            <a:xfrm>
              <a:off x="743615" y="1430219"/>
              <a:ext cx="10324435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ko-KR" altLang="en-US" b="1" dirty="0" err="1">
                  <a:ln>
                    <a:solidFill>
                      <a:srgbClr val="5B9BD5">
                        <a:shade val="15000"/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No-Way</a:t>
              </a:r>
              <a:r>
                <a:rPr lang="ko-KR" altLang="en-US" b="1" dirty="0">
                  <a:ln>
                    <a:solidFill>
                      <a:srgbClr val="5B9BD5">
                        <a:shade val="15000"/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/>
                  <a:ea typeface="맑은 고딕"/>
                </a:rPr>
                <a:t> 팀 구성</a:t>
              </a:r>
            </a:p>
          </p:txBody>
        </p:sp>
        <p:sp>
          <p:nvSpPr>
            <p:cNvPr id="7" name="그래픽 43">
              <a:extLst>
                <a:ext uri="{FF2B5EF4-FFF2-40B4-BE49-F238E27FC236}">
                  <a16:creationId xmlns:a16="http://schemas.microsoft.com/office/drawing/2014/main" id="{512AEB8B-AA28-FDBA-00E7-D5D95C2F683D}"/>
                </a:ext>
              </a:extLst>
            </p:cNvPr>
            <p:cNvSpPr/>
            <p:nvPr/>
          </p:nvSpPr>
          <p:spPr>
            <a:xfrm>
              <a:off x="541891" y="1539006"/>
              <a:ext cx="101147" cy="113869"/>
            </a:xfrm>
            <a:custGeom>
              <a:avLst/>
              <a:gdLst>
                <a:gd name="connsiteX0" fmla="*/ 428021 w 450214"/>
                <a:gd name="connsiteY0" fmla="*/ 214932 h 506845"/>
                <a:gd name="connsiteX1" fmla="*/ 66705 w 450214"/>
                <a:gd name="connsiteY1" fmla="*/ 6045 h 506845"/>
                <a:gd name="connsiteX2" fmla="*/ 0 w 450214"/>
                <a:gd name="connsiteY2" fmla="*/ 44511 h 506845"/>
                <a:gd name="connsiteX3" fmla="*/ 0 w 450214"/>
                <a:gd name="connsiteY3" fmla="*/ 462326 h 506845"/>
                <a:gd name="connsiteX4" fmla="*/ 66705 w 450214"/>
                <a:gd name="connsiteY4" fmla="*/ 500812 h 506845"/>
                <a:gd name="connsiteX5" fmla="*/ 428021 w 450214"/>
                <a:gd name="connsiteY5" fmla="*/ 291905 h 506845"/>
                <a:gd name="connsiteX6" fmla="*/ 428021 w 450214"/>
                <a:gd name="connsiteY6" fmla="*/ 214932 h 50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0214" h="506845">
                  <a:moveTo>
                    <a:pt x="428021" y="214932"/>
                  </a:moveTo>
                  <a:lnTo>
                    <a:pt x="66705" y="6045"/>
                  </a:lnTo>
                  <a:cubicBezTo>
                    <a:pt x="37072" y="-11108"/>
                    <a:pt x="0" y="10287"/>
                    <a:pt x="0" y="44511"/>
                  </a:cubicBezTo>
                  <a:lnTo>
                    <a:pt x="0" y="462326"/>
                  </a:lnTo>
                  <a:cubicBezTo>
                    <a:pt x="0" y="496550"/>
                    <a:pt x="37072" y="517945"/>
                    <a:pt x="66705" y="500812"/>
                  </a:cubicBezTo>
                  <a:lnTo>
                    <a:pt x="428021" y="291905"/>
                  </a:lnTo>
                  <a:cubicBezTo>
                    <a:pt x="457613" y="274793"/>
                    <a:pt x="457613" y="232064"/>
                    <a:pt x="428021" y="214932"/>
                  </a:cubicBezTo>
                  <a:close/>
                </a:path>
              </a:pathLst>
            </a:custGeom>
            <a:solidFill>
              <a:srgbClr val="3378C8"/>
            </a:solidFill>
            <a:ln w="2035" cap="flat">
              <a:noFill/>
              <a:prstDash val="solid"/>
              <a:miter/>
            </a:ln>
            <a:effectLst>
              <a:outerShdw blurRad="50800" dist="38100" dir="5400000" algn="t" rotWithShape="0">
                <a:srgbClr val="3378C8">
                  <a:alpha val="40000"/>
                </a:srgbClr>
              </a:outerShdw>
            </a:effectLst>
          </p:spPr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A3CECB8-83B5-9CEA-27E0-C52ADF6410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104423"/>
              </p:ext>
            </p:extLst>
          </p:nvPr>
        </p:nvGraphicFramePr>
        <p:xfrm>
          <a:off x="524467" y="1680924"/>
          <a:ext cx="11218265" cy="4442335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2244072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7475593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5617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훈련생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역할</a:t>
                      </a:r>
                    </a:p>
                  </a:txBody>
                  <a:tcPr marT="45741" marB="4574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담당 업무</a:t>
                      </a:r>
                    </a:p>
                  </a:txBody>
                  <a:tcPr marT="45741" marB="4574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78C8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77611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이준철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kern="120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팀장</a:t>
                      </a: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i="0" u="none" strike="noStrike" kern="1200" cap="none" spc="0" normalizeH="0" baseline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378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  <a:tr h="776112"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정진선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팀원</a:t>
                      </a:r>
                      <a:endParaRPr lang="en-US" altLang="ko-KR" sz="1600" b="1" i="0" kern="1200" noProof="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latin typeface="맑은 고딕"/>
                        <a:ea typeface="맑은 고딕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en-US" altLang="ko-KR" sz="1600" i="0" u="none" strike="noStrike" kern="1200" cap="none" spc="0" normalizeH="0" baseline="0" noProof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8740807"/>
                  </a:ext>
                </a:extLst>
              </a:tr>
              <a:tr h="776112"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 err="1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임중섭</a:t>
                      </a:r>
                    </a:p>
                  </a:txBody>
                  <a:tcPr marT="45740" marB="45740" anchor="ctr">
                    <a:lnL w="0">
                      <a:noFill/>
                    </a:lnL>
                    <a:lnR w="3174">
                      <a:solidFill>
                        <a:schemeClr val="bg1">
                          <a:lumMod val="75000"/>
                        </a:schemeClr>
                      </a:solidFill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4">
                      <a:solidFill>
                        <a:schemeClr val="bg1">
                          <a:lumMod val="75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91440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팀원</a:t>
                      </a:r>
                    </a:p>
                  </a:txBody>
                  <a:tcPr marT="45740" marB="45740" anchor="ctr">
                    <a:lnL w="3174">
                      <a:solidFill>
                        <a:schemeClr val="bg1">
                          <a:lumMod val="75000"/>
                        </a:schemeClr>
                      </a:solidFill>
                    </a:lnL>
                    <a:lnR w="3174">
                      <a:solidFill>
                        <a:schemeClr val="bg1">
                          <a:lumMod val="75000"/>
                        </a:schemeClr>
                      </a:solidFill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4">
                      <a:solidFill>
                        <a:schemeClr val="bg1">
                          <a:lumMod val="75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en-US" altLang="ko-KR" sz="1600" i="0" u="none" strike="noStrike" kern="1200" cap="none" spc="0" normalizeH="0" baseline="0" noProof="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/>
                      </a:endParaRPr>
                    </a:p>
                  </a:txBody>
                  <a:tcPr marT="45740" marB="45740" anchor="ctr">
                    <a:lnL w="3174">
                      <a:solidFill>
                        <a:schemeClr val="bg1">
                          <a:lumMod val="75000"/>
                        </a:schemeClr>
                      </a:solidFill>
                    </a:lnL>
                    <a:lnR w="0">
                      <a:noFill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4">
                      <a:solidFill>
                        <a:schemeClr val="bg1">
                          <a:lumMod val="75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306565"/>
                  </a:ext>
                </a:extLst>
              </a:tr>
              <a:tr h="776112"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강수빈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4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팀원</a:t>
                      </a: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4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0" u="none" strike="noStrike" kern="1200" cap="none" spc="0" normalizeH="0" baseline="0" noProof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4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73046"/>
                  </a:ext>
                </a:extLst>
              </a:tr>
              <a:tr h="776112">
                <a:tc>
                  <a:txBody>
                    <a:bodyPr/>
                    <a:lstStyle/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이경원</a:t>
                      </a:r>
                    </a:p>
                  </a:txBody>
                  <a:tcPr marT="45741" marB="45741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pattFill prst="dkUpDiag">
                      <a:fgClr>
                        <a:srgbClr val="EAF1F9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i="0" kern="1200" noProof="0" dirty="0">
                          <a:ln>
                            <a:solidFill>
                              <a:schemeClr val="bg1">
                                <a:alpha val="0"/>
                              </a:schemeClr>
                            </a:solidFill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맑은 고딕"/>
                          <a:ea typeface="맑은 고딕"/>
                          <a:cs typeface="+mn-cs"/>
                        </a:rPr>
                        <a:t>멘토</a:t>
                      </a: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F1F9">
                        <a:alpha val="2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kumimoji="0" lang="ko-KR" altLang="en-US" sz="1600" b="0" i="0" u="none" strike="noStrike" kern="1200" cap="none" spc="0" normalizeH="0" baseline="0" noProof="0" dirty="0">
                        <a:ln>
                          <a:solidFill>
                            <a:schemeClr val="bg1">
                              <a:alpha val="0"/>
                            </a:schemeClr>
                          </a:solidFill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세방고딕 Regular" panose="00000500000000000000" pitchFamily="2" charset="-127"/>
                        <a:ea typeface="세방고딕 Regular" panose="00000500000000000000" pitchFamily="2" charset="-127"/>
                        <a:cs typeface="+mn-cs"/>
                      </a:endParaRPr>
                    </a:p>
                  </a:txBody>
                  <a:tcPr marT="45741" marB="45741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985464"/>
                  </a:ext>
                </a:extLst>
              </a:tr>
            </a:tbl>
          </a:graphicData>
        </a:graphic>
      </p:graphicFrame>
      <p:pic>
        <p:nvPicPr>
          <p:cNvPr id="14" name="그래픽 13">
            <a:extLst>
              <a:ext uri="{FF2B5EF4-FFF2-40B4-BE49-F238E27FC236}">
                <a16:creationId xmlns:a16="http://schemas.microsoft.com/office/drawing/2014/main" id="{9DF620DF-AEAE-CD0A-A37C-88BC31A01F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57259" y="5636030"/>
            <a:ext cx="109959" cy="109959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2322EF68-9DE8-D57E-DD66-B9C51282AE5E}"/>
              </a:ext>
            </a:extLst>
          </p:cNvPr>
          <p:cNvGrpSpPr/>
          <p:nvPr/>
        </p:nvGrpSpPr>
        <p:grpSpPr>
          <a:xfrm>
            <a:off x="4525811" y="4008664"/>
            <a:ext cx="2713128" cy="358635"/>
            <a:chOff x="4525872" y="3492488"/>
            <a:chExt cx="2713128" cy="358635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9657CBAE-B0E6-2A06-ACBE-7C786F00EFD8}"/>
                </a:ext>
              </a:extLst>
            </p:cNvPr>
            <p:cNvSpPr/>
            <p:nvPr/>
          </p:nvSpPr>
          <p:spPr>
            <a:xfrm>
              <a:off x="4525872" y="3492488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B9537F9A-788B-F36A-8A02-5660657E212A}"/>
                </a:ext>
              </a:extLst>
            </p:cNvPr>
            <p:cNvSpPr/>
            <p:nvPr/>
          </p:nvSpPr>
          <p:spPr>
            <a:xfrm>
              <a:off x="4525872" y="3492488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pic>
          <p:nvPicPr>
            <p:cNvPr id="76" name="그래픽 75">
              <a:extLst>
                <a:ext uri="{FF2B5EF4-FFF2-40B4-BE49-F238E27FC236}">
                  <a16:creationId xmlns:a16="http://schemas.microsoft.com/office/drawing/2014/main" id="{4EE23A7C-C182-19F3-C3EF-22CC51D9F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00414" y="3567030"/>
              <a:ext cx="209550" cy="209550"/>
            </a:xfrm>
            <a:prstGeom prst="rect">
              <a:avLst/>
            </a:prstGeom>
          </p:spPr>
        </p:pic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CADE745-A36D-AB4D-A562-D574B2F94760}"/>
                </a:ext>
              </a:extLst>
            </p:cNvPr>
            <p:cNvSpPr txBox="1"/>
            <p:nvPr/>
          </p:nvSpPr>
          <p:spPr>
            <a:xfrm>
              <a:off x="5023036" y="3496959"/>
              <a:ext cx="2065350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buClrTx/>
                <a:defRPr/>
              </a:pP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네트워크 데이터 </a:t>
              </a:r>
              <a:r>
                <a:rPr lang="ko-KR" altLang="en-US" sz="1200" b="1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Set</a:t>
              </a: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 수집</a:t>
              </a:r>
              <a:endParaRPr lang="en-US" altLang="ko-KR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49667291-AAB9-BFC2-D2C7-04B49779771C}"/>
              </a:ext>
            </a:extLst>
          </p:cNvPr>
          <p:cNvGrpSpPr/>
          <p:nvPr/>
        </p:nvGrpSpPr>
        <p:grpSpPr>
          <a:xfrm>
            <a:off x="4525811" y="4759996"/>
            <a:ext cx="2713128" cy="358635"/>
            <a:chOff x="4178678" y="3760929"/>
            <a:chExt cx="2713128" cy="358635"/>
          </a:xfrm>
        </p:grpSpPr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4BD98FD3-A9DD-8D12-B5ED-7C97EDD2D8EB}"/>
                </a:ext>
              </a:extLst>
            </p:cNvPr>
            <p:cNvSpPr/>
            <p:nvPr/>
          </p:nvSpPr>
          <p:spPr>
            <a:xfrm>
              <a:off x="4178678" y="3760929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5FDDB3D5-A617-9C4C-1932-2D4913F72B75}"/>
                </a:ext>
              </a:extLst>
            </p:cNvPr>
            <p:cNvSpPr/>
            <p:nvPr/>
          </p:nvSpPr>
          <p:spPr>
            <a:xfrm>
              <a:off x="4178678" y="3760929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8A990197-FC8E-A242-C399-429E4E0E2E7D}"/>
                </a:ext>
              </a:extLst>
            </p:cNvPr>
            <p:cNvSpPr txBox="1"/>
            <p:nvPr/>
          </p:nvSpPr>
          <p:spPr>
            <a:xfrm>
              <a:off x="4675842" y="3787486"/>
              <a:ext cx="1866568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웹서버 관리, 구현</a:t>
              </a:r>
              <a:endParaRPr lang="ko-KR" altLang="en-US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93" name="그래픽 92">
              <a:extLst>
                <a:ext uri="{FF2B5EF4-FFF2-40B4-BE49-F238E27FC236}">
                  <a16:creationId xmlns:a16="http://schemas.microsoft.com/office/drawing/2014/main" id="{A00EEC7A-4861-25BC-B2F3-34E39F24F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4245903" y="3845079"/>
              <a:ext cx="216867" cy="193294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BAF0161A-9C5C-D6E3-4D8A-7221738EB608}"/>
              </a:ext>
            </a:extLst>
          </p:cNvPr>
          <p:cNvGrpSpPr/>
          <p:nvPr/>
        </p:nvGrpSpPr>
        <p:grpSpPr>
          <a:xfrm>
            <a:off x="8428944" y="2415561"/>
            <a:ext cx="2713128" cy="358635"/>
            <a:chOff x="4525872" y="5045671"/>
            <a:chExt cx="2713128" cy="358635"/>
          </a:xfrm>
        </p:grpSpPr>
        <p:sp>
          <p:nvSpPr>
            <p:cNvPr id="95" name="사각형: 둥근 모서리 94">
              <a:extLst>
                <a:ext uri="{FF2B5EF4-FFF2-40B4-BE49-F238E27FC236}">
                  <a16:creationId xmlns:a16="http://schemas.microsoft.com/office/drawing/2014/main" id="{3358D4D7-F89E-2B68-EDBF-973B7476B6FC}"/>
                </a:ext>
              </a:extLst>
            </p:cNvPr>
            <p:cNvSpPr/>
            <p:nvPr/>
          </p:nvSpPr>
          <p:spPr>
            <a:xfrm>
              <a:off x="4525872" y="5045671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B124CAA-8D9B-B9EA-8407-E09BDF15FB9D}"/>
                </a:ext>
              </a:extLst>
            </p:cNvPr>
            <p:cNvSpPr/>
            <p:nvPr/>
          </p:nvSpPr>
          <p:spPr>
            <a:xfrm>
              <a:off x="4525872" y="5045671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3C56D3A-6FD5-0E6D-D65E-9B79A8ACA74C}"/>
                </a:ext>
              </a:extLst>
            </p:cNvPr>
            <p:cNvSpPr txBox="1"/>
            <p:nvPr/>
          </p:nvSpPr>
          <p:spPr>
            <a:xfrm>
              <a:off x="5023036" y="5072228"/>
              <a:ext cx="186656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200" b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서비스 시스템 설계</a:t>
              </a:r>
              <a:endParaRPr lang="en-US" altLang="ko-KR" sz="1200" b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98" name="그래픽 97">
              <a:extLst>
                <a:ext uri="{FF2B5EF4-FFF2-40B4-BE49-F238E27FC236}">
                  <a16:creationId xmlns:a16="http://schemas.microsoft.com/office/drawing/2014/main" id="{26922061-93CA-2397-09E3-0A1D5D5BA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602565" y="5120407"/>
              <a:ext cx="219805" cy="201488"/>
            </a:xfrm>
            <a:prstGeom prst="rect">
              <a:avLst/>
            </a:prstGeom>
          </p:spPr>
        </p:pic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E1ABE1FC-D29D-68EE-0268-802AA147AE43}"/>
              </a:ext>
            </a:extLst>
          </p:cNvPr>
          <p:cNvGrpSpPr/>
          <p:nvPr/>
        </p:nvGrpSpPr>
        <p:grpSpPr>
          <a:xfrm>
            <a:off x="7579346" y="4004717"/>
            <a:ext cx="2713128" cy="358635"/>
            <a:chOff x="7579407" y="5045671"/>
            <a:chExt cx="2713128" cy="358635"/>
          </a:xfrm>
        </p:grpSpPr>
        <p:sp>
          <p:nvSpPr>
            <p:cNvPr id="109" name="사각형: 둥근 모서리 108">
              <a:extLst>
                <a:ext uri="{FF2B5EF4-FFF2-40B4-BE49-F238E27FC236}">
                  <a16:creationId xmlns:a16="http://schemas.microsoft.com/office/drawing/2014/main" id="{34C02806-1D83-95CA-D851-1F8C3154D97B}"/>
                </a:ext>
              </a:extLst>
            </p:cNvPr>
            <p:cNvSpPr/>
            <p:nvPr/>
          </p:nvSpPr>
          <p:spPr>
            <a:xfrm>
              <a:off x="7579407" y="5045671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D8EF26F2-4642-BCA3-EF2C-9C41791B8749}"/>
                </a:ext>
              </a:extLst>
            </p:cNvPr>
            <p:cNvSpPr/>
            <p:nvPr/>
          </p:nvSpPr>
          <p:spPr>
            <a:xfrm>
              <a:off x="7579407" y="5045671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0BFD638E-C4CF-0ACA-B970-2E1EE24292C4}"/>
                </a:ext>
              </a:extLst>
            </p:cNvPr>
            <p:cNvSpPr txBox="1"/>
            <p:nvPr/>
          </p:nvSpPr>
          <p:spPr>
            <a:xfrm>
              <a:off x="7989788" y="5080696"/>
              <a:ext cx="217983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 err="1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Suricata</a:t>
              </a:r>
              <a:r>
                <a: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 / ELK 매뉴얼 작성</a:t>
              </a:r>
              <a:endParaRPr lang="ko-KR" altLang="en-US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112" name="그래픽 111">
              <a:extLst>
                <a:ext uri="{FF2B5EF4-FFF2-40B4-BE49-F238E27FC236}">
                  <a16:creationId xmlns:a16="http://schemas.microsoft.com/office/drawing/2014/main" id="{0BFCA676-21E9-1A85-4377-F4CF51E33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638343" y="5153798"/>
              <a:ext cx="240516" cy="150322"/>
            </a:xfrm>
            <a:prstGeom prst="rect">
              <a:avLst/>
            </a:prstGeom>
          </p:spPr>
        </p:pic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06691B9D-218B-FD89-5AC7-8C498E0C75D0}"/>
              </a:ext>
            </a:extLst>
          </p:cNvPr>
          <p:cNvGrpSpPr/>
          <p:nvPr/>
        </p:nvGrpSpPr>
        <p:grpSpPr>
          <a:xfrm>
            <a:off x="7579346" y="3210596"/>
            <a:ext cx="2713128" cy="358635"/>
            <a:chOff x="7579407" y="4251550"/>
            <a:chExt cx="2713128" cy="358635"/>
          </a:xfrm>
        </p:grpSpPr>
        <p:sp>
          <p:nvSpPr>
            <p:cNvPr id="114" name="사각형: 둥근 모서리 113">
              <a:extLst>
                <a:ext uri="{FF2B5EF4-FFF2-40B4-BE49-F238E27FC236}">
                  <a16:creationId xmlns:a16="http://schemas.microsoft.com/office/drawing/2014/main" id="{0ED3908A-E131-320A-920A-8AE70A01C5B1}"/>
                </a:ext>
              </a:extLst>
            </p:cNvPr>
            <p:cNvSpPr/>
            <p:nvPr/>
          </p:nvSpPr>
          <p:spPr>
            <a:xfrm>
              <a:off x="7579407" y="4251550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68C6F217-7DB0-14D6-602A-F4C77C6906EB}"/>
                </a:ext>
              </a:extLst>
            </p:cNvPr>
            <p:cNvSpPr/>
            <p:nvPr/>
          </p:nvSpPr>
          <p:spPr>
            <a:xfrm>
              <a:off x="7579407" y="4251550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0FAAB838-77FD-BB58-1BA0-F5CB557924E6}"/>
                </a:ext>
              </a:extLst>
            </p:cNvPr>
            <p:cNvSpPr txBox="1"/>
            <p:nvPr/>
          </p:nvSpPr>
          <p:spPr>
            <a:xfrm>
              <a:off x="8133721" y="4278107"/>
              <a:ext cx="1866568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프로젝트 개발 문서화</a:t>
              </a:r>
              <a:endParaRPr lang="ko-KR" altLang="en-US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117" name="그래픽 116">
              <a:extLst>
                <a:ext uri="{FF2B5EF4-FFF2-40B4-BE49-F238E27FC236}">
                  <a16:creationId xmlns:a16="http://schemas.microsoft.com/office/drawing/2014/main" id="{10DA3E10-7DDE-DB03-0016-21D89B4C9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7650477" y="4316867"/>
              <a:ext cx="228600" cy="219075"/>
            </a:xfrm>
            <a:prstGeom prst="rect">
              <a:avLst/>
            </a:prstGeom>
          </p:spPr>
        </p:pic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C30F4F7D-8171-960A-39AA-32E5880F7CE8}"/>
              </a:ext>
            </a:extLst>
          </p:cNvPr>
          <p:cNvGrpSpPr/>
          <p:nvPr/>
        </p:nvGrpSpPr>
        <p:grpSpPr>
          <a:xfrm>
            <a:off x="4525811" y="2416572"/>
            <a:ext cx="4350872" cy="358635"/>
            <a:chOff x="4525872" y="5811259"/>
            <a:chExt cx="4350872" cy="358635"/>
          </a:xfrm>
        </p:grpSpPr>
        <p:sp>
          <p:nvSpPr>
            <p:cNvPr id="119" name="사각형: 둥근 모서리 118">
              <a:extLst>
                <a:ext uri="{FF2B5EF4-FFF2-40B4-BE49-F238E27FC236}">
                  <a16:creationId xmlns:a16="http://schemas.microsoft.com/office/drawing/2014/main" id="{39E9751A-674B-8408-8E36-BD3FBD20F889}"/>
                </a:ext>
              </a:extLst>
            </p:cNvPr>
            <p:cNvSpPr/>
            <p:nvPr/>
          </p:nvSpPr>
          <p:spPr>
            <a:xfrm>
              <a:off x="4525872" y="5811259"/>
              <a:ext cx="3749754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F81CB516-C519-23A6-4988-F1573C008588}"/>
                </a:ext>
              </a:extLst>
            </p:cNvPr>
            <p:cNvSpPr/>
            <p:nvPr/>
          </p:nvSpPr>
          <p:spPr>
            <a:xfrm>
              <a:off x="4525872" y="5811259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28952D5C-F3F9-0331-18F2-FC65D640F79A}"/>
                </a:ext>
              </a:extLst>
            </p:cNvPr>
            <p:cNvSpPr txBox="1"/>
            <p:nvPr/>
          </p:nvSpPr>
          <p:spPr>
            <a:xfrm>
              <a:off x="5023036" y="5837816"/>
              <a:ext cx="3853708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주제 선정 피드백</a:t>
              </a:r>
              <a:r>
                <a:rPr lang="en-US" altLang="ko-KR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, </a:t>
              </a: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프로젝트 개발 문서화</a:t>
              </a:r>
              <a:endPara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endParaRPr>
            </a:p>
          </p:txBody>
        </p:sp>
        <p:pic>
          <p:nvPicPr>
            <p:cNvPr id="122" name="그래픽 121">
              <a:extLst>
                <a:ext uri="{FF2B5EF4-FFF2-40B4-BE49-F238E27FC236}">
                  <a16:creationId xmlns:a16="http://schemas.microsoft.com/office/drawing/2014/main" id="{B0B37482-356D-7D16-615B-3740B8BC3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4606764" y="5897394"/>
              <a:ext cx="186838" cy="182946"/>
            </a:xfrm>
            <a:prstGeom prst="rect">
              <a:avLst/>
            </a:prstGeom>
          </p:spPr>
        </p:pic>
      </p:grpSp>
      <p:sp>
        <p:nvSpPr>
          <p:cNvPr id="126" name="직각 삼각형 125">
            <a:extLst>
              <a:ext uri="{FF2B5EF4-FFF2-40B4-BE49-F238E27FC236}">
                <a16:creationId xmlns:a16="http://schemas.microsoft.com/office/drawing/2014/main" id="{9A0234C6-E697-9694-F1AD-F70AE70E915D}"/>
              </a:ext>
            </a:extLst>
          </p:cNvPr>
          <p:cNvSpPr/>
          <p:nvPr/>
        </p:nvSpPr>
        <p:spPr>
          <a:xfrm flipH="1">
            <a:off x="10151793" y="4523166"/>
            <a:ext cx="1693012" cy="1372939"/>
          </a:xfrm>
          <a:prstGeom prst="rtTriangle">
            <a:avLst/>
          </a:prstGeom>
          <a:solidFill>
            <a:schemeClr val="bg1">
              <a:lumMod val="95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Bold" panose="00000800000000000000" pitchFamily="2" charset="-127"/>
              <a:ea typeface="세방고딕 Bold" panose="00000800000000000000" pitchFamily="2" charset="-127"/>
            </a:endParaRPr>
          </a:p>
        </p:txBody>
      </p:sp>
      <p:pic>
        <p:nvPicPr>
          <p:cNvPr id="127" name="그래픽 126">
            <a:extLst>
              <a:ext uri="{FF2B5EF4-FFF2-40B4-BE49-F238E27FC236}">
                <a16:creationId xmlns:a16="http://schemas.microsoft.com/office/drawing/2014/main" id="{E1A847F4-1EBA-322E-4EE8-752791351361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 rot="2700000">
            <a:off x="11485845" y="4571874"/>
            <a:ext cx="154011" cy="1540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41DBC35-602D-CF7B-B6D6-1D31D01C2071}"/>
              </a:ext>
            </a:extLst>
          </p:cNvPr>
          <p:cNvPicPr>
            <a:picLocks noChangeAspect="1"/>
          </p:cNvPicPr>
          <p:nvPr/>
        </p:nvPicPr>
        <p:blipFill rotWithShape="1">
          <a:blip r:embed="rId26" cstate="print">
            <a:duotone>
              <a:schemeClr val="accent5">
                <a:shade val="45000"/>
                <a:satMod val="135000"/>
              </a:schemeClr>
              <a:prstClr val="white"/>
            </a:duotone>
            <a:alphaModFix amt="2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42445" y="1517011"/>
            <a:ext cx="12192000" cy="23358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81FC748-B739-AC9E-4441-2F98BB9BB92E}"/>
              </a:ext>
            </a:extLst>
          </p:cNvPr>
          <p:cNvGrpSpPr/>
          <p:nvPr/>
        </p:nvGrpSpPr>
        <p:grpSpPr>
          <a:xfrm>
            <a:off x="4525811" y="5539761"/>
            <a:ext cx="3055476" cy="424895"/>
            <a:chOff x="4525872" y="5045671"/>
            <a:chExt cx="3055476" cy="424895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BBB89A0-5F12-8156-B400-7C02B4DF5C32}"/>
                </a:ext>
              </a:extLst>
            </p:cNvPr>
            <p:cNvSpPr/>
            <p:nvPr/>
          </p:nvSpPr>
          <p:spPr>
            <a:xfrm>
              <a:off x="4592132" y="5056714"/>
              <a:ext cx="2989216" cy="41385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AE1673-B5EA-A64C-51B6-10720A9ED985}"/>
                </a:ext>
              </a:extLst>
            </p:cNvPr>
            <p:cNvSpPr/>
            <p:nvPr/>
          </p:nvSpPr>
          <p:spPr>
            <a:xfrm>
              <a:off x="4525872" y="5045671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EC2EBC-2731-9BFC-3434-A045E4FA5653}"/>
                </a:ext>
              </a:extLst>
            </p:cNvPr>
            <p:cNvSpPr txBox="1"/>
            <p:nvPr/>
          </p:nvSpPr>
          <p:spPr>
            <a:xfrm>
              <a:off x="5023036" y="5127446"/>
              <a:ext cx="2385611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프로젝트 방향성 선정, 질의응답</a:t>
              </a:r>
              <a:endParaRPr lang="ko-KR" altLang="en-US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24" name="그래픽 23">
              <a:extLst>
                <a:ext uri="{FF2B5EF4-FFF2-40B4-BE49-F238E27FC236}">
                  <a16:creationId xmlns:a16="http://schemas.microsoft.com/office/drawing/2014/main" id="{5DFC894F-C0A7-34A2-D5F6-C880E21A6D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602565" y="5120407"/>
              <a:ext cx="219805" cy="201488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3E1FCC2-3024-C57F-0822-4518EF02D262}"/>
              </a:ext>
            </a:extLst>
          </p:cNvPr>
          <p:cNvGrpSpPr/>
          <p:nvPr/>
        </p:nvGrpSpPr>
        <p:grpSpPr>
          <a:xfrm>
            <a:off x="4525811" y="3212797"/>
            <a:ext cx="2713128" cy="358635"/>
            <a:chOff x="4525872" y="3492488"/>
            <a:chExt cx="2713128" cy="358635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9BBE164B-7F25-DF4D-923B-129E8D55806B}"/>
                </a:ext>
              </a:extLst>
            </p:cNvPr>
            <p:cNvSpPr/>
            <p:nvPr/>
          </p:nvSpPr>
          <p:spPr>
            <a:xfrm>
              <a:off x="4525872" y="3492488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CF1B01D-A3A8-BEBE-5352-E80D7DD2AE57}"/>
                </a:ext>
              </a:extLst>
            </p:cNvPr>
            <p:cNvSpPr/>
            <p:nvPr/>
          </p:nvSpPr>
          <p:spPr>
            <a:xfrm>
              <a:off x="4525872" y="3492488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pic>
          <p:nvPicPr>
            <p:cNvPr id="29" name="그래픽 28">
              <a:extLst>
                <a:ext uri="{FF2B5EF4-FFF2-40B4-BE49-F238E27FC236}">
                  <a16:creationId xmlns:a16="http://schemas.microsoft.com/office/drawing/2014/main" id="{22E0B9E6-F61B-1523-2D7D-6095357C5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600414" y="3567030"/>
              <a:ext cx="209550" cy="20955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C8B7A0-3800-D499-3A48-06105DEA9228}"/>
                </a:ext>
              </a:extLst>
            </p:cNvPr>
            <p:cNvSpPr txBox="1"/>
            <p:nvPr/>
          </p:nvSpPr>
          <p:spPr>
            <a:xfrm>
              <a:off x="5023036" y="3496959"/>
              <a:ext cx="2065350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buClrTx/>
                <a:defRPr/>
              </a:pP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프로젝트 데이터 </a:t>
              </a:r>
              <a:r>
                <a:rPr lang="ko-KR" altLang="en-US" sz="1200" b="1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Set</a:t>
              </a:r>
              <a:r>
                <a:rPr lang="ko-KR" altLang="en-US" sz="12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 수집</a:t>
              </a:r>
              <a:endParaRPr lang="en-US" altLang="ko-KR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/>
                <a:ea typeface="맑은 고딕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7B25A69-C349-A00A-5EEA-8850D790617A}"/>
              </a:ext>
            </a:extLst>
          </p:cNvPr>
          <p:cNvGrpSpPr/>
          <p:nvPr/>
        </p:nvGrpSpPr>
        <p:grpSpPr>
          <a:xfrm>
            <a:off x="7579346" y="4758250"/>
            <a:ext cx="2713128" cy="358635"/>
            <a:chOff x="7579407" y="5045671"/>
            <a:chExt cx="2713128" cy="358635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813B02F9-DE55-9250-65F5-62F7A29F3E1E}"/>
                </a:ext>
              </a:extLst>
            </p:cNvPr>
            <p:cNvSpPr/>
            <p:nvPr/>
          </p:nvSpPr>
          <p:spPr>
            <a:xfrm>
              <a:off x="7579407" y="5045671"/>
              <a:ext cx="2713128" cy="35863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EB358E4F-6CA4-DA66-11D7-BC5F780BBB63}"/>
                </a:ext>
              </a:extLst>
            </p:cNvPr>
            <p:cNvSpPr/>
            <p:nvPr/>
          </p:nvSpPr>
          <p:spPr>
            <a:xfrm>
              <a:off x="7579407" y="5045671"/>
              <a:ext cx="358635" cy="358635"/>
            </a:xfrm>
            <a:prstGeom prst="ellipse">
              <a:avLst/>
            </a:prstGeom>
            <a:solidFill>
              <a:srgbClr val="3378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84F88F0-9F3B-FE27-48A9-CA15B1C79A22}"/>
                </a:ext>
              </a:extLst>
            </p:cNvPr>
            <p:cNvSpPr txBox="1"/>
            <p:nvPr/>
          </p:nvSpPr>
          <p:spPr>
            <a:xfrm>
              <a:off x="7989788" y="5080696"/>
              <a:ext cx="2179834" cy="276999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defRPr/>
              </a:pPr>
              <a:r>
                <a:rPr lang="ko-KR" altLang="en-US" sz="1200" b="1" dirty="0" err="1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Suricata</a:t>
              </a:r>
              <a:r>
                <a:rPr lang="ko-KR" altLang="en-US" sz="1200" b="1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맑은 고딕"/>
                  <a:ea typeface="맑은 고딕"/>
                </a:rPr>
                <a:t> / ELK 매뉴얼 작성</a:t>
              </a:r>
              <a:endParaRPr lang="ko-KR" altLang="en-US" sz="1200" b="1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36" name="그래픽 35">
              <a:extLst>
                <a:ext uri="{FF2B5EF4-FFF2-40B4-BE49-F238E27FC236}">
                  <a16:creationId xmlns:a16="http://schemas.microsoft.com/office/drawing/2014/main" id="{5C7F6EB8-6691-6013-2A7D-ACEA1773F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7638343" y="5153798"/>
              <a:ext cx="240516" cy="1503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85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64b1f61-af5a-4604-8e0c-bc4fb696e991">
      <Terms xmlns="http://schemas.microsoft.com/office/infopath/2007/PartnerControls"/>
    </lcf76f155ced4ddcb4097134ff3c332f>
    <TaxCatchAll xmlns="2d0c65ad-883a-4e52-ab3f-10f07b74bb0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C705FAE2E5DE6448A9E0656EFB92063" ma:contentTypeVersion="15" ma:contentTypeDescription="새 문서를 만듭니다." ma:contentTypeScope="" ma:versionID="c16bcacf3ceb58d81d93090be797ad66">
  <xsd:schema xmlns:xsd="http://www.w3.org/2001/XMLSchema" xmlns:xs="http://www.w3.org/2001/XMLSchema" xmlns:p="http://schemas.microsoft.com/office/2006/metadata/properties" xmlns:ns2="b64b1f61-af5a-4604-8e0c-bc4fb696e991" xmlns:ns3="2d0c65ad-883a-4e52-ab3f-10f07b74bb01" targetNamespace="http://schemas.microsoft.com/office/2006/metadata/properties" ma:root="true" ma:fieldsID="e6b3889df4c77a7264f329b1ee3d26ca" ns2:_="" ns3:_="">
    <xsd:import namespace="b64b1f61-af5a-4604-8e0c-bc4fb696e991"/>
    <xsd:import namespace="2d0c65ad-883a-4e52-ab3f-10f07b74bb0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4b1f61-af5a-4604-8e0c-bc4fb696e9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이미지 태그" ma:readOnly="false" ma:fieldId="{5cf76f15-5ced-4ddc-b409-7134ff3c332f}" ma:taxonomyMulti="true" ma:sspId="f2af6553-ef47-49da-b921-594a0caa602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0c65ad-883a-4e52-ab3f-10f07b74bb0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0640295c-dc62-4a81-9242-372374ab7b50}" ma:internalName="TaxCatchAll" ma:showField="CatchAllData" ma:web="2d0c65ad-883a-4e52-ab3f-10f07b74bb0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24B3A3-87B9-494F-BD43-955385333A6F}">
  <ds:schemaRefs>
    <ds:schemaRef ds:uri="b64b1f61-af5a-4604-8e0c-bc4fb696e991"/>
    <ds:schemaRef ds:uri="http://purl.org/dc/terms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2d0c65ad-883a-4e52-ab3f-10f07b74bb01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BA2B676B-D2F9-488D-B463-56026B99B711}">
  <ds:schemaRefs>
    <ds:schemaRef ds:uri="2d0c65ad-883a-4e52-ab3f-10f07b74bb01"/>
    <ds:schemaRef ds:uri="b64b1f61-af5a-4604-8e0c-bc4fb696e99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B46371D-0D76-4A3A-BE35-A713995039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1051</Words>
  <Application>Microsoft Office PowerPoint</Application>
  <PresentationFormat>와이드스크린</PresentationFormat>
  <Paragraphs>216</Paragraphs>
  <Slides>28</Slides>
  <Notes>28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29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est1526</dc:creator>
  <cp:lastModifiedBy>한형선 / EST Campus팀 / 팀원</cp:lastModifiedBy>
  <cp:revision>1253</cp:revision>
  <dcterms:modified xsi:type="dcterms:W3CDTF">2024-09-12T04:08:39Z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0x010100BC705FAE2E5DE6448A9E0656EFB92063</vt:lpwstr>
  </property>
  <property fmtid="{D5CDD505-2E9C-101B-9397-08002B2CF9AE}" pid="3" name="MediaServiceImageTags">
    <vt:lpwstr/>
  </property>
</Properties>
</file>